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3"/>
  </p:notesMasterIdLst>
  <p:sldIdLst>
    <p:sldId id="256" r:id="rId5"/>
    <p:sldId id="257" r:id="rId6"/>
    <p:sldId id="296" r:id="rId7"/>
    <p:sldId id="259" r:id="rId8"/>
    <p:sldId id="260" r:id="rId9"/>
    <p:sldId id="289" r:id="rId10"/>
    <p:sldId id="301" r:id="rId11"/>
    <p:sldId id="262" r:id="rId12"/>
    <p:sldId id="290" r:id="rId13"/>
    <p:sldId id="264" r:id="rId14"/>
    <p:sldId id="266" r:id="rId15"/>
    <p:sldId id="292" r:id="rId16"/>
    <p:sldId id="298" r:id="rId17"/>
    <p:sldId id="268" r:id="rId18"/>
    <p:sldId id="293" r:id="rId19"/>
    <p:sldId id="270" r:id="rId20"/>
    <p:sldId id="261" r:id="rId21"/>
    <p:sldId id="272" r:id="rId22"/>
    <p:sldId id="294" r:id="rId23"/>
    <p:sldId id="300" r:id="rId24"/>
    <p:sldId id="303" r:id="rId25"/>
    <p:sldId id="299" r:id="rId26"/>
    <p:sldId id="274" r:id="rId27"/>
    <p:sldId id="263" r:id="rId28"/>
    <p:sldId id="276" r:id="rId29"/>
    <p:sldId id="295" r:id="rId30"/>
    <p:sldId id="305" r:id="rId31"/>
    <p:sldId id="302" r:id="rId32"/>
    <p:sldId id="304" r:id="rId33"/>
    <p:sldId id="278" r:id="rId34"/>
    <p:sldId id="279" r:id="rId35"/>
    <p:sldId id="280" r:id="rId36"/>
    <p:sldId id="281" r:id="rId37"/>
    <p:sldId id="282" r:id="rId38"/>
    <p:sldId id="283" r:id="rId39"/>
    <p:sldId id="288" r:id="rId40"/>
    <p:sldId id="297" r:id="rId41"/>
    <p:sldId id="287" r:id="rId42"/>
  </p:sldIdLst>
  <p:sldSz cx="18288000" cy="10287000"/>
  <p:notesSz cx="6858000" cy="9144000"/>
  <p:embeddedFontLst>
    <p:embeddedFont>
      <p:font typeface="Bebas Neue" panose="020B0606020202050201" pitchFamily="34" charset="0"/>
      <p:regular r:id="rId44"/>
    </p:embeddedFont>
    <p:embeddedFont>
      <p:font typeface="Bebas Neue Bold" panose="020B0604020202020204" charset="0"/>
      <p:regular r:id="rId45"/>
    </p:embeddedFont>
    <p:embeddedFont>
      <p:font typeface="Canva Sans" panose="020B0604020202020204" charset="0"/>
      <p:regular r:id="rId46"/>
    </p:embeddedFont>
    <p:embeddedFont>
      <p:font typeface="Canva Sans 1" panose="020B0604020202020204" charset="0"/>
      <p:regular r:id="rId47"/>
    </p:embeddedFont>
    <p:embeddedFont>
      <p:font typeface="Canva Sans 1 Bold" panose="020B0604020202020204" charset="0"/>
      <p:regular r:id="rId48"/>
    </p:embeddedFont>
    <p:embeddedFont>
      <p:font typeface="Canva Sans 2 Bold" panose="020B0604020202020204" charset="0"/>
      <p:regular r:id="rId49"/>
    </p:embeddedFont>
    <p:embeddedFont>
      <p:font typeface="Canva Sans Bold" panose="020B0604020202020204" charset="0"/>
      <p:regular r:id="rId50"/>
    </p:embeddedFont>
    <p:embeddedFont>
      <p:font typeface="Poppins" panose="00000500000000000000" pitchFamily="2" charset="0"/>
      <p:regular r:id="rId51"/>
      <p:bold r:id="rId52"/>
      <p:italic r:id="rId53"/>
      <p:boldItalic r:id="rId54"/>
    </p:embeddedFont>
    <p:embeddedFont>
      <p:font typeface="Poppins Bold" panose="00000800000000000000" pitchFamily="2" charset="0"/>
      <p:regular r:id="rId55"/>
      <p:bold r:id="rId56"/>
    </p:embeddedFont>
    <p:embeddedFont>
      <p:font typeface="Poppins Bold Italics" panose="020B0604020202020204" charset="0"/>
      <p:regular r:id="rId57"/>
    </p:embeddedFont>
    <p:embeddedFont>
      <p:font typeface="Poppins Italics" panose="020B0604020202020204" charset="0"/>
      <p:regular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073312-7B40-3E38-8D09-7E096F1B5571}" name="Eva Woods" initials="EW" userId="S::eva.woods@cambridgeshirepeterborough-ca.gov.uk::cb7803fb-6bcb-4b2a-9af2-5d0a97e4d2ca" providerId="AD"/>
  <p188:author id="{E956676F-FFE5-ED53-676E-A7C251638654}" name="Joseph Clay" initials="JC" userId="S::Joseph.Clay@cambridgeshirepeterborough-ca.gov.uk::50daca4d-bfa3-45b7-9b73-3ca2f6db81dc" providerId="AD"/>
  <p188:author id="{8824169F-00C4-AFED-274E-D00DBF94EDFC}" name="Laura Guymer" initials="LG" userId="S::laura.guymer@cambridgeshirepeterborough-ca.gov.uk::079a34e9-9f86-48a4-ae79-ef755f6cba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0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A36F73-A73F-57A8-E27B-E8475A10BDB2}" v="110" dt="2024-09-30T11:43:00.4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1.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viewProps" Target="view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Woods" userId="S::eva.woods@cambridgeshirepeterborough-ca.gov.uk::cb7803fb-6bcb-4b2a-9af2-5d0a97e4d2ca" providerId="AD" clId="Web-{EA1AEB35-06B6-2545-D0A6-B2D2F33FD24F}"/>
    <pc:docChg chg="addSld modSld sldOrd">
      <pc:chgData name="Eva Woods" userId="S::eva.woods@cambridgeshirepeterborough-ca.gov.uk::cb7803fb-6bcb-4b2a-9af2-5d0a97e4d2ca" providerId="AD" clId="Web-{EA1AEB35-06B6-2545-D0A6-B2D2F33FD24F}" dt="2024-09-24T09:58:53.069" v="1597" actId="20577"/>
      <pc:docMkLst>
        <pc:docMk/>
      </pc:docMkLst>
      <pc:sldChg chg="modSp">
        <pc:chgData name="Eva Woods" userId="S::eva.woods@cambridgeshirepeterborough-ca.gov.uk::cb7803fb-6bcb-4b2a-9af2-5d0a97e4d2ca" providerId="AD" clId="Web-{EA1AEB35-06B6-2545-D0A6-B2D2F33FD24F}" dt="2024-09-24T09:19:20.529" v="853" actId="20577"/>
        <pc:sldMkLst>
          <pc:docMk/>
          <pc:sldMk cId="0" sldId="257"/>
        </pc:sldMkLst>
        <pc:spChg chg="mod">
          <ac:chgData name="Eva Woods" userId="S::eva.woods@cambridgeshirepeterborough-ca.gov.uk::cb7803fb-6bcb-4b2a-9af2-5d0a97e4d2ca" providerId="AD" clId="Web-{EA1AEB35-06B6-2545-D0A6-B2D2F33FD24F}" dt="2024-09-24T08:34:04.770" v="1" actId="1076"/>
          <ac:spMkLst>
            <pc:docMk/>
            <pc:sldMk cId="0" sldId="257"/>
            <ac:spMk id="13" creationId="{00000000-0000-0000-0000-000000000000}"/>
          </ac:spMkLst>
        </pc:spChg>
        <pc:graphicFrameChg chg="modGraphic">
          <ac:chgData name="Eva Woods" userId="S::eva.woods@cambridgeshirepeterborough-ca.gov.uk::cb7803fb-6bcb-4b2a-9af2-5d0a97e4d2ca" providerId="AD" clId="Web-{EA1AEB35-06B6-2545-D0A6-B2D2F33FD24F}" dt="2024-09-24T09:19:20.529" v="853" actId="20577"/>
          <ac:graphicFrameMkLst>
            <pc:docMk/>
            <pc:sldMk cId="0" sldId="257"/>
            <ac:graphicFrameMk id="18" creationId="{ED86BC5C-200D-1F05-3DBC-BC89E6BFEC21}"/>
          </ac:graphicFrameMkLst>
        </pc:graphicFrameChg>
      </pc:sldChg>
      <pc:sldChg chg="addSp delSp">
        <pc:chgData name="Eva Woods" userId="S::eva.woods@cambridgeshirepeterborough-ca.gov.uk::cb7803fb-6bcb-4b2a-9af2-5d0a97e4d2ca" providerId="AD" clId="Web-{EA1AEB35-06B6-2545-D0A6-B2D2F33FD24F}" dt="2024-09-24T09:18:50.950" v="835"/>
        <pc:sldMkLst>
          <pc:docMk/>
          <pc:sldMk cId="0" sldId="278"/>
        </pc:sldMkLst>
        <pc:spChg chg="del">
          <ac:chgData name="Eva Woods" userId="S::eva.woods@cambridgeshirepeterborough-ca.gov.uk::cb7803fb-6bcb-4b2a-9af2-5d0a97e4d2ca" providerId="AD" clId="Web-{EA1AEB35-06B6-2545-D0A6-B2D2F33FD24F}" dt="2024-09-24T09:18:50.371" v="834"/>
          <ac:spMkLst>
            <pc:docMk/>
            <pc:sldMk cId="0" sldId="278"/>
            <ac:spMk id="35" creationId="{00000000-0000-0000-0000-000000000000}"/>
          </ac:spMkLst>
        </pc:spChg>
        <pc:spChg chg="add">
          <ac:chgData name="Eva Woods" userId="S::eva.woods@cambridgeshirepeterborough-ca.gov.uk::cb7803fb-6bcb-4b2a-9af2-5d0a97e4d2ca" providerId="AD" clId="Web-{EA1AEB35-06B6-2545-D0A6-B2D2F33FD24F}" dt="2024-09-24T09:18:50.950" v="835"/>
          <ac:spMkLst>
            <pc:docMk/>
            <pc:sldMk cId="0" sldId="278"/>
            <ac:spMk id="56" creationId="{4F0CAE05-F7AD-98C2-F33A-C916883C870A}"/>
          </ac:spMkLst>
        </pc:spChg>
      </pc:sldChg>
      <pc:sldChg chg="addSp delSp">
        <pc:chgData name="Eva Woods" userId="S::eva.woods@cambridgeshirepeterborough-ca.gov.uk::cb7803fb-6bcb-4b2a-9af2-5d0a97e4d2ca" providerId="AD" clId="Web-{EA1AEB35-06B6-2545-D0A6-B2D2F33FD24F}" dt="2024-09-24T09:18:43.574" v="833"/>
        <pc:sldMkLst>
          <pc:docMk/>
          <pc:sldMk cId="0" sldId="279"/>
        </pc:sldMkLst>
        <pc:spChg chg="del">
          <ac:chgData name="Eva Woods" userId="S::eva.woods@cambridgeshirepeterborough-ca.gov.uk::cb7803fb-6bcb-4b2a-9af2-5d0a97e4d2ca" providerId="AD" clId="Web-{EA1AEB35-06B6-2545-D0A6-B2D2F33FD24F}" dt="2024-09-24T09:18:42.605" v="832"/>
          <ac:spMkLst>
            <pc:docMk/>
            <pc:sldMk cId="0" sldId="279"/>
            <ac:spMk id="58" creationId="{00000000-0000-0000-0000-000000000000}"/>
          </ac:spMkLst>
        </pc:spChg>
        <pc:spChg chg="add">
          <ac:chgData name="Eva Woods" userId="S::eva.woods@cambridgeshirepeterborough-ca.gov.uk::cb7803fb-6bcb-4b2a-9af2-5d0a97e4d2ca" providerId="AD" clId="Web-{EA1AEB35-06B6-2545-D0A6-B2D2F33FD24F}" dt="2024-09-24T09:18:43.574" v="833"/>
          <ac:spMkLst>
            <pc:docMk/>
            <pc:sldMk cId="0" sldId="279"/>
            <ac:spMk id="62" creationId="{2DCDCBDB-08FB-28CF-A1A1-5D69D7FB4695}"/>
          </ac:spMkLst>
        </pc:spChg>
      </pc:sldChg>
      <pc:sldChg chg="addSp delSp">
        <pc:chgData name="Eva Woods" userId="S::eva.woods@cambridgeshirepeterborough-ca.gov.uk::cb7803fb-6bcb-4b2a-9af2-5d0a97e4d2ca" providerId="AD" clId="Web-{EA1AEB35-06B6-2545-D0A6-B2D2F33FD24F}" dt="2024-09-24T09:18:38.340" v="831"/>
        <pc:sldMkLst>
          <pc:docMk/>
          <pc:sldMk cId="0" sldId="280"/>
        </pc:sldMkLst>
        <pc:spChg chg="del">
          <ac:chgData name="Eva Woods" userId="S::eva.woods@cambridgeshirepeterborough-ca.gov.uk::cb7803fb-6bcb-4b2a-9af2-5d0a97e4d2ca" providerId="AD" clId="Web-{EA1AEB35-06B6-2545-D0A6-B2D2F33FD24F}" dt="2024-09-24T09:18:37.230" v="830"/>
          <ac:spMkLst>
            <pc:docMk/>
            <pc:sldMk cId="0" sldId="280"/>
            <ac:spMk id="57" creationId="{00000000-0000-0000-0000-000000000000}"/>
          </ac:spMkLst>
        </pc:spChg>
        <pc:spChg chg="add">
          <ac:chgData name="Eva Woods" userId="S::eva.woods@cambridgeshirepeterborough-ca.gov.uk::cb7803fb-6bcb-4b2a-9af2-5d0a97e4d2ca" providerId="AD" clId="Web-{EA1AEB35-06B6-2545-D0A6-B2D2F33FD24F}" dt="2024-09-24T09:18:38.340" v="831"/>
          <ac:spMkLst>
            <pc:docMk/>
            <pc:sldMk cId="0" sldId="280"/>
            <ac:spMk id="61" creationId="{7E003274-4B8F-FCB2-3DB4-855776C46E05}"/>
          </ac:spMkLst>
        </pc:spChg>
      </pc:sldChg>
      <pc:sldChg chg="addSp delSp">
        <pc:chgData name="Eva Woods" userId="S::eva.woods@cambridgeshirepeterborough-ca.gov.uk::cb7803fb-6bcb-4b2a-9af2-5d0a97e4d2ca" providerId="AD" clId="Web-{EA1AEB35-06B6-2545-D0A6-B2D2F33FD24F}" dt="2024-09-24T09:18:29.886" v="829"/>
        <pc:sldMkLst>
          <pc:docMk/>
          <pc:sldMk cId="0" sldId="281"/>
        </pc:sldMkLst>
        <pc:spChg chg="del">
          <ac:chgData name="Eva Woods" userId="S::eva.woods@cambridgeshirepeterborough-ca.gov.uk::cb7803fb-6bcb-4b2a-9af2-5d0a97e4d2ca" providerId="AD" clId="Web-{EA1AEB35-06B6-2545-D0A6-B2D2F33FD24F}" dt="2024-09-24T09:18:28.386" v="828"/>
          <ac:spMkLst>
            <pc:docMk/>
            <pc:sldMk cId="0" sldId="281"/>
            <ac:spMk id="58" creationId="{00000000-0000-0000-0000-000000000000}"/>
          </ac:spMkLst>
        </pc:spChg>
        <pc:spChg chg="add">
          <ac:chgData name="Eva Woods" userId="S::eva.woods@cambridgeshirepeterborough-ca.gov.uk::cb7803fb-6bcb-4b2a-9af2-5d0a97e4d2ca" providerId="AD" clId="Web-{EA1AEB35-06B6-2545-D0A6-B2D2F33FD24F}" dt="2024-09-24T09:18:29.886" v="829"/>
          <ac:spMkLst>
            <pc:docMk/>
            <pc:sldMk cId="0" sldId="281"/>
            <ac:spMk id="62" creationId="{A84748A3-6877-4A0F-ACEA-A1C717D117C4}"/>
          </ac:spMkLst>
        </pc:spChg>
      </pc:sldChg>
      <pc:sldChg chg="addSp delSp">
        <pc:chgData name="Eva Woods" userId="S::eva.woods@cambridgeshirepeterborough-ca.gov.uk::cb7803fb-6bcb-4b2a-9af2-5d0a97e4d2ca" providerId="AD" clId="Web-{EA1AEB35-06B6-2545-D0A6-B2D2F33FD24F}" dt="2024-09-24T09:18:19.136" v="827"/>
        <pc:sldMkLst>
          <pc:docMk/>
          <pc:sldMk cId="0" sldId="282"/>
        </pc:sldMkLst>
        <pc:spChg chg="del">
          <ac:chgData name="Eva Woods" userId="S::eva.woods@cambridgeshirepeterborough-ca.gov.uk::cb7803fb-6bcb-4b2a-9af2-5d0a97e4d2ca" providerId="AD" clId="Web-{EA1AEB35-06B6-2545-D0A6-B2D2F33FD24F}" dt="2024-09-24T09:18:18.385" v="826"/>
          <ac:spMkLst>
            <pc:docMk/>
            <pc:sldMk cId="0" sldId="282"/>
            <ac:spMk id="56" creationId="{00000000-0000-0000-0000-000000000000}"/>
          </ac:spMkLst>
        </pc:spChg>
        <pc:spChg chg="add">
          <ac:chgData name="Eva Woods" userId="S::eva.woods@cambridgeshirepeterborough-ca.gov.uk::cb7803fb-6bcb-4b2a-9af2-5d0a97e4d2ca" providerId="AD" clId="Web-{EA1AEB35-06B6-2545-D0A6-B2D2F33FD24F}" dt="2024-09-24T09:18:19.136" v="827"/>
          <ac:spMkLst>
            <pc:docMk/>
            <pc:sldMk cId="0" sldId="282"/>
            <ac:spMk id="60" creationId="{980F9ED1-550B-ADC7-33DA-8F776F849B8F}"/>
          </ac:spMkLst>
        </pc:spChg>
      </pc:sldChg>
      <pc:sldChg chg="modSp">
        <pc:chgData name="Eva Woods" userId="S::eva.woods@cambridgeshirepeterborough-ca.gov.uk::cb7803fb-6bcb-4b2a-9af2-5d0a97e4d2ca" providerId="AD" clId="Web-{EA1AEB35-06B6-2545-D0A6-B2D2F33FD24F}" dt="2024-09-24T09:18:04.525" v="825" actId="1076"/>
        <pc:sldMkLst>
          <pc:docMk/>
          <pc:sldMk cId="0" sldId="283"/>
        </pc:sldMkLst>
        <pc:spChg chg="mod">
          <ac:chgData name="Eva Woods" userId="S::eva.woods@cambridgeshirepeterborough-ca.gov.uk::cb7803fb-6bcb-4b2a-9af2-5d0a97e4d2ca" providerId="AD" clId="Web-{EA1AEB35-06B6-2545-D0A6-B2D2F33FD24F}" dt="2024-09-24T09:18:04.525" v="825" actId="1076"/>
          <ac:spMkLst>
            <pc:docMk/>
            <pc:sldMk cId="0" sldId="283"/>
            <ac:spMk id="58" creationId="{00000000-0000-0000-0000-000000000000}"/>
          </ac:spMkLst>
        </pc:spChg>
      </pc:sldChg>
      <pc:sldChg chg="delSp modSp">
        <pc:chgData name="Eva Woods" userId="S::eva.woods@cambridgeshirepeterborough-ca.gov.uk::cb7803fb-6bcb-4b2a-9af2-5d0a97e4d2ca" providerId="AD" clId="Web-{EA1AEB35-06B6-2545-D0A6-B2D2F33FD24F}" dt="2024-09-24T09:23:58.371" v="943" actId="1076"/>
        <pc:sldMkLst>
          <pc:docMk/>
          <pc:sldMk cId="2005212102" sldId="298"/>
        </pc:sldMkLst>
        <pc:spChg chg="mod">
          <ac:chgData name="Eva Woods" userId="S::eva.woods@cambridgeshirepeterborough-ca.gov.uk::cb7803fb-6bcb-4b2a-9af2-5d0a97e4d2ca" providerId="AD" clId="Web-{EA1AEB35-06B6-2545-D0A6-B2D2F33FD24F}" dt="2024-09-24T09:21:16.488" v="874" actId="1076"/>
          <ac:spMkLst>
            <pc:docMk/>
            <pc:sldMk cId="2005212102" sldId="298"/>
            <ac:spMk id="4" creationId="{CE653B24-BF25-95BC-0591-8E12B8AF0552}"/>
          </ac:spMkLst>
        </pc:spChg>
        <pc:spChg chg="mod">
          <ac:chgData name="Eva Woods" userId="S::eva.woods@cambridgeshirepeterborough-ca.gov.uk::cb7803fb-6bcb-4b2a-9af2-5d0a97e4d2ca" providerId="AD" clId="Web-{EA1AEB35-06B6-2545-D0A6-B2D2F33FD24F}" dt="2024-09-24T09:23:58.371" v="943" actId="1076"/>
          <ac:spMkLst>
            <pc:docMk/>
            <pc:sldMk cId="2005212102" sldId="298"/>
            <ac:spMk id="9" creationId="{AE8484F0-7202-D7E7-EDB9-63B7D6E31007}"/>
          </ac:spMkLst>
        </pc:spChg>
        <pc:spChg chg="mod">
          <ac:chgData name="Eva Woods" userId="S::eva.woods@cambridgeshirepeterborough-ca.gov.uk::cb7803fb-6bcb-4b2a-9af2-5d0a97e4d2ca" providerId="AD" clId="Web-{EA1AEB35-06B6-2545-D0A6-B2D2F33FD24F}" dt="2024-09-24T09:22:41.492" v="916" actId="14100"/>
          <ac:spMkLst>
            <pc:docMk/>
            <pc:sldMk cId="2005212102" sldId="298"/>
            <ac:spMk id="13" creationId="{518FA885-F877-1D29-4E7D-692F93F12395}"/>
          </ac:spMkLst>
        </pc:spChg>
        <pc:spChg chg="mod">
          <ac:chgData name="Eva Woods" userId="S::eva.woods@cambridgeshirepeterborough-ca.gov.uk::cb7803fb-6bcb-4b2a-9af2-5d0a97e4d2ca" providerId="AD" clId="Web-{EA1AEB35-06B6-2545-D0A6-B2D2F33FD24F}" dt="2024-09-24T09:23:48.527" v="942" actId="20577"/>
          <ac:spMkLst>
            <pc:docMk/>
            <pc:sldMk cId="2005212102" sldId="298"/>
            <ac:spMk id="15" creationId="{16F6A36B-2102-712B-7691-8005766D63E9}"/>
          </ac:spMkLst>
        </pc:spChg>
        <pc:spChg chg="mod">
          <ac:chgData name="Eva Woods" userId="S::eva.woods@cambridgeshirepeterborough-ca.gov.uk::cb7803fb-6bcb-4b2a-9af2-5d0a97e4d2ca" providerId="AD" clId="Web-{EA1AEB35-06B6-2545-D0A6-B2D2F33FD24F}" dt="2024-09-24T09:23:18.697" v="932" actId="20577"/>
          <ac:spMkLst>
            <pc:docMk/>
            <pc:sldMk cId="2005212102" sldId="298"/>
            <ac:spMk id="16" creationId="{C01889C3-B94D-05F5-4416-C9EA58BD2CFB}"/>
          </ac:spMkLst>
        </pc:spChg>
        <pc:picChg chg="del">
          <ac:chgData name="Eva Woods" userId="S::eva.woods@cambridgeshirepeterborough-ca.gov.uk::cb7803fb-6bcb-4b2a-9af2-5d0a97e4d2ca" providerId="AD" clId="Web-{EA1AEB35-06B6-2545-D0A6-B2D2F33FD24F}" dt="2024-09-24T09:20:20.110" v="859"/>
          <ac:picMkLst>
            <pc:docMk/>
            <pc:sldMk cId="2005212102" sldId="298"/>
            <ac:picMk id="2" creationId="{6B3D86EC-BD0E-1F96-4C70-CB598EDFD487}"/>
          </ac:picMkLst>
        </pc:picChg>
        <pc:picChg chg="del">
          <ac:chgData name="Eva Woods" userId="S::eva.woods@cambridgeshirepeterborough-ca.gov.uk::cb7803fb-6bcb-4b2a-9af2-5d0a97e4d2ca" providerId="AD" clId="Web-{EA1AEB35-06B6-2545-D0A6-B2D2F33FD24F}" dt="2024-09-24T09:20:22.173" v="860"/>
          <ac:picMkLst>
            <pc:docMk/>
            <pc:sldMk cId="2005212102" sldId="298"/>
            <ac:picMk id="3" creationId="{991C409C-E936-096F-E48C-ECD23C2F42F5}"/>
          </ac:picMkLst>
        </pc:picChg>
      </pc:sldChg>
      <pc:sldChg chg="delSp modSp ord">
        <pc:chgData name="Eva Woods" userId="S::eva.woods@cambridgeshirepeterborough-ca.gov.uk::cb7803fb-6bcb-4b2a-9af2-5d0a97e4d2ca" providerId="AD" clId="Web-{EA1AEB35-06B6-2545-D0A6-B2D2F33FD24F}" dt="2024-09-24T09:56:13.140" v="1454"/>
        <pc:sldMkLst>
          <pc:docMk/>
          <pc:sldMk cId="481563427" sldId="299"/>
        </pc:sldMkLst>
        <pc:spChg chg="mod">
          <ac:chgData name="Eva Woods" userId="S::eva.woods@cambridgeshirepeterborough-ca.gov.uk::cb7803fb-6bcb-4b2a-9af2-5d0a97e4d2ca" providerId="AD" clId="Web-{EA1AEB35-06B6-2545-D0A6-B2D2F33FD24F}" dt="2024-09-24T09:03:56.858" v="443" actId="1076"/>
          <ac:spMkLst>
            <pc:docMk/>
            <pc:sldMk cId="481563427" sldId="299"/>
            <ac:spMk id="4" creationId="{D2C6E80A-C3BA-D51D-317C-1B5E157C59CC}"/>
          </ac:spMkLst>
        </pc:spChg>
        <pc:spChg chg="mod">
          <ac:chgData name="Eva Woods" userId="S::eva.woods@cambridgeshirepeterborough-ca.gov.uk::cb7803fb-6bcb-4b2a-9af2-5d0a97e4d2ca" providerId="AD" clId="Web-{EA1AEB35-06B6-2545-D0A6-B2D2F33FD24F}" dt="2024-09-24T09:04:08.484" v="446" actId="1076"/>
          <ac:spMkLst>
            <pc:docMk/>
            <pc:sldMk cId="481563427" sldId="299"/>
            <ac:spMk id="5" creationId="{7CE2D51E-16E5-865A-19D2-A9006A8752C3}"/>
          </ac:spMkLst>
        </pc:spChg>
        <pc:spChg chg="mod">
          <ac:chgData name="Eva Woods" userId="S::eva.woods@cambridgeshirepeterborough-ca.gov.uk::cb7803fb-6bcb-4b2a-9af2-5d0a97e4d2ca" providerId="AD" clId="Web-{EA1AEB35-06B6-2545-D0A6-B2D2F33FD24F}" dt="2024-09-24T09:06:41.007" v="508" actId="20577"/>
          <ac:spMkLst>
            <pc:docMk/>
            <pc:sldMk cId="481563427" sldId="299"/>
            <ac:spMk id="6" creationId="{9D736F2C-D19C-6E7B-676D-73AC04F7B242}"/>
          </ac:spMkLst>
        </pc:spChg>
        <pc:spChg chg="mod">
          <ac:chgData name="Eva Woods" userId="S::eva.woods@cambridgeshirepeterborough-ca.gov.uk::cb7803fb-6bcb-4b2a-9af2-5d0a97e4d2ca" providerId="AD" clId="Web-{EA1AEB35-06B6-2545-D0A6-B2D2F33FD24F}" dt="2024-09-24T09:05:26.425" v="486" actId="1076"/>
          <ac:spMkLst>
            <pc:docMk/>
            <pc:sldMk cId="481563427" sldId="299"/>
            <ac:spMk id="11" creationId="{BBDB5FA8-1817-FB9C-A0EC-DDEE338492DD}"/>
          </ac:spMkLst>
        </pc:spChg>
        <pc:spChg chg="mod">
          <ac:chgData name="Eva Woods" userId="S::eva.woods@cambridgeshirepeterborough-ca.gov.uk::cb7803fb-6bcb-4b2a-9af2-5d0a97e4d2ca" providerId="AD" clId="Web-{EA1AEB35-06B6-2545-D0A6-B2D2F33FD24F}" dt="2024-09-24T09:05:26.300" v="484" actId="1076"/>
          <ac:spMkLst>
            <pc:docMk/>
            <pc:sldMk cId="481563427" sldId="299"/>
            <ac:spMk id="12" creationId="{DC453FE9-6443-8042-9B29-CDC53E1DE884}"/>
          </ac:spMkLst>
        </pc:spChg>
        <pc:spChg chg="mod">
          <ac:chgData name="Eva Woods" userId="S::eva.woods@cambridgeshirepeterborough-ca.gov.uk::cb7803fb-6bcb-4b2a-9af2-5d0a97e4d2ca" providerId="AD" clId="Web-{EA1AEB35-06B6-2545-D0A6-B2D2F33FD24F}" dt="2024-09-24T09:04:01.827" v="444" actId="1076"/>
          <ac:spMkLst>
            <pc:docMk/>
            <pc:sldMk cId="481563427" sldId="299"/>
            <ac:spMk id="13" creationId="{518FA885-F877-1D29-4E7D-692F93F12395}"/>
          </ac:spMkLst>
        </pc:spChg>
        <pc:spChg chg="mod">
          <ac:chgData name="Eva Woods" userId="S::eva.woods@cambridgeshirepeterborough-ca.gov.uk::cb7803fb-6bcb-4b2a-9af2-5d0a97e4d2ca" providerId="AD" clId="Web-{EA1AEB35-06B6-2545-D0A6-B2D2F33FD24F}" dt="2024-09-24T09:06:25.897" v="499" actId="20577"/>
          <ac:spMkLst>
            <pc:docMk/>
            <pc:sldMk cId="481563427" sldId="299"/>
            <ac:spMk id="15" creationId="{16F6A36B-2102-712B-7691-8005766D63E9}"/>
          </ac:spMkLst>
        </pc:spChg>
        <pc:picChg chg="del">
          <ac:chgData name="Eva Woods" userId="S::eva.woods@cambridgeshirepeterborough-ca.gov.uk::cb7803fb-6bcb-4b2a-9af2-5d0a97e4d2ca" providerId="AD" clId="Web-{EA1AEB35-06B6-2545-D0A6-B2D2F33FD24F}" dt="2024-09-24T09:03:48.889" v="442"/>
          <ac:picMkLst>
            <pc:docMk/>
            <pc:sldMk cId="481563427" sldId="299"/>
            <ac:picMk id="2" creationId="{6B3D86EC-BD0E-1F96-4C70-CB598EDFD487}"/>
          </ac:picMkLst>
        </pc:picChg>
        <pc:picChg chg="del">
          <ac:chgData name="Eva Woods" userId="S::eva.woods@cambridgeshirepeterborough-ca.gov.uk::cb7803fb-6bcb-4b2a-9af2-5d0a97e4d2ca" providerId="AD" clId="Web-{EA1AEB35-06B6-2545-D0A6-B2D2F33FD24F}" dt="2024-09-24T09:04:16.906" v="448"/>
          <ac:picMkLst>
            <pc:docMk/>
            <pc:sldMk cId="481563427" sldId="299"/>
            <ac:picMk id="3" creationId="{991C409C-E936-096F-E48C-ECD23C2F42F5}"/>
          </ac:picMkLst>
        </pc:picChg>
        <pc:picChg chg="mod">
          <ac:chgData name="Eva Woods" userId="S::eva.woods@cambridgeshirepeterborough-ca.gov.uk::cb7803fb-6bcb-4b2a-9af2-5d0a97e4d2ca" providerId="AD" clId="Web-{EA1AEB35-06B6-2545-D0A6-B2D2F33FD24F}" dt="2024-09-24T09:04:04.515" v="445" actId="1076"/>
          <ac:picMkLst>
            <pc:docMk/>
            <pc:sldMk cId="481563427" sldId="299"/>
            <ac:picMk id="7" creationId="{F3328B83-A472-7849-BF99-F4F8FB4D6EBE}"/>
          </ac:picMkLst>
        </pc:picChg>
        <pc:picChg chg="mod">
          <ac:chgData name="Eva Woods" userId="S::eva.woods@cambridgeshirepeterborough-ca.gov.uk::cb7803fb-6bcb-4b2a-9af2-5d0a97e4d2ca" providerId="AD" clId="Web-{EA1AEB35-06B6-2545-D0A6-B2D2F33FD24F}" dt="2024-09-24T09:05:26.378" v="485" actId="1076"/>
          <ac:picMkLst>
            <pc:docMk/>
            <pc:sldMk cId="481563427" sldId="299"/>
            <ac:picMk id="9" creationId="{BC5834FF-EF47-0D9F-D8C2-69CF960005F4}"/>
          </ac:picMkLst>
        </pc:picChg>
        <pc:picChg chg="del">
          <ac:chgData name="Eva Woods" userId="S::eva.woods@cambridgeshirepeterborough-ca.gov.uk::cb7803fb-6bcb-4b2a-9af2-5d0a97e4d2ca" providerId="AD" clId="Web-{EA1AEB35-06B6-2545-D0A6-B2D2F33FD24F}" dt="2024-09-24T09:04:14.516" v="447"/>
          <ac:picMkLst>
            <pc:docMk/>
            <pc:sldMk cId="481563427" sldId="299"/>
            <ac:picMk id="17" creationId="{33D59F7C-F3DD-8D8A-CB3F-8F9EBB103D6E}"/>
          </ac:picMkLst>
        </pc:picChg>
        <pc:picChg chg="mod">
          <ac:chgData name="Eva Woods" userId="S::eva.woods@cambridgeshirepeterborough-ca.gov.uk::cb7803fb-6bcb-4b2a-9af2-5d0a97e4d2ca" providerId="AD" clId="Web-{EA1AEB35-06B6-2545-D0A6-B2D2F33FD24F}" dt="2024-09-24T09:05:20.847" v="482" actId="1076"/>
          <ac:picMkLst>
            <pc:docMk/>
            <pc:sldMk cId="481563427" sldId="299"/>
            <ac:picMk id="19" creationId="{AF901324-E182-8C88-BAB6-86C85DF366FB}"/>
          </ac:picMkLst>
        </pc:picChg>
        <pc:picChg chg="mod">
          <ac:chgData name="Eva Woods" userId="S::eva.woods@cambridgeshirepeterborough-ca.gov.uk::cb7803fb-6bcb-4b2a-9af2-5d0a97e4d2ca" providerId="AD" clId="Web-{EA1AEB35-06B6-2545-D0A6-B2D2F33FD24F}" dt="2024-09-24T09:05:20.941" v="483" actId="1076"/>
          <ac:picMkLst>
            <pc:docMk/>
            <pc:sldMk cId="481563427" sldId="299"/>
            <ac:picMk id="23" creationId="{F180C025-EA0E-AEBA-8BFF-3966A8A42867}"/>
          </ac:picMkLst>
        </pc:picChg>
      </pc:sldChg>
      <pc:sldChg chg="addSp delSp modSp">
        <pc:chgData name="Eva Woods" userId="S::eva.woods@cambridgeshirepeterborough-ca.gov.uk::cb7803fb-6bcb-4b2a-9af2-5d0a97e4d2ca" providerId="AD" clId="Web-{EA1AEB35-06B6-2545-D0A6-B2D2F33FD24F}" dt="2024-09-24T09:32:13.599" v="1091" actId="20577"/>
        <pc:sldMkLst>
          <pc:docMk/>
          <pc:sldMk cId="3249845932" sldId="300"/>
        </pc:sldMkLst>
        <pc:spChg chg="mod">
          <ac:chgData name="Eva Woods" userId="S::eva.woods@cambridgeshirepeterborough-ca.gov.uk::cb7803fb-6bcb-4b2a-9af2-5d0a97e4d2ca" providerId="AD" clId="Web-{EA1AEB35-06B6-2545-D0A6-B2D2F33FD24F}" dt="2024-09-24T09:25:35.610" v="974" actId="20577"/>
          <ac:spMkLst>
            <pc:docMk/>
            <pc:sldMk cId="3249845932" sldId="300"/>
            <ac:spMk id="6" creationId="{AE8484F0-7202-D7E7-EDB9-63B7D6E31007}"/>
          </ac:spMkLst>
        </pc:spChg>
        <pc:spChg chg="mod">
          <ac:chgData name="Eva Woods" userId="S::eva.woods@cambridgeshirepeterborough-ca.gov.uk::cb7803fb-6bcb-4b2a-9af2-5d0a97e4d2ca" providerId="AD" clId="Web-{EA1AEB35-06B6-2545-D0A6-B2D2F33FD24F}" dt="2024-09-24T09:29:31.872" v="1038" actId="1076"/>
          <ac:spMkLst>
            <pc:docMk/>
            <pc:sldMk cId="3249845932" sldId="300"/>
            <ac:spMk id="7" creationId="{A680D60E-A1C2-B226-6E6A-92A83B2E7FDE}"/>
          </ac:spMkLst>
        </pc:spChg>
        <pc:spChg chg="mod">
          <ac:chgData name="Eva Woods" userId="S::eva.woods@cambridgeshirepeterborough-ca.gov.uk::cb7803fb-6bcb-4b2a-9af2-5d0a97e4d2ca" providerId="AD" clId="Web-{EA1AEB35-06B6-2545-D0A6-B2D2F33FD24F}" dt="2024-09-24T09:31:59.192" v="1083" actId="14100"/>
          <ac:spMkLst>
            <pc:docMk/>
            <pc:sldMk cId="3249845932" sldId="300"/>
            <ac:spMk id="8" creationId="{518FA885-F877-1D29-4E7D-692F93F12395}"/>
          </ac:spMkLst>
        </pc:spChg>
        <pc:spChg chg="mod">
          <ac:chgData name="Eva Woods" userId="S::eva.woods@cambridgeshirepeterborough-ca.gov.uk::cb7803fb-6bcb-4b2a-9af2-5d0a97e4d2ca" providerId="AD" clId="Web-{EA1AEB35-06B6-2545-D0A6-B2D2F33FD24F}" dt="2024-09-24T09:32:13.599" v="1091" actId="20577"/>
          <ac:spMkLst>
            <pc:docMk/>
            <pc:sldMk cId="3249845932" sldId="300"/>
            <ac:spMk id="9" creationId="{C01889C3-B94D-05F5-4416-C9EA58BD2CFB}"/>
          </ac:spMkLst>
        </pc:spChg>
        <pc:spChg chg="mod">
          <ac:chgData name="Eva Woods" userId="S::eva.woods@cambridgeshirepeterborough-ca.gov.uk::cb7803fb-6bcb-4b2a-9af2-5d0a97e4d2ca" providerId="AD" clId="Web-{EA1AEB35-06B6-2545-D0A6-B2D2F33FD24F}" dt="2024-09-24T09:30:24.578" v="1053" actId="20577"/>
          <ac:spMkLst>
            <pc:docMk/>
            <pc:sldMk cId="3249845932" sldId="300"/>
            <ac:spMk id="10" creationId="{16F6A36B-2102-712B-7691-8005766D63E9}"/>
          </ac:spMkLst>
        </pc:spChg>
        <pc:spChg chg="mod">
          <ac:chgData name="Eva Woods" userId="S::eva.woods@cambridgeshirepeterborough-ca.gov.uk::cb7803fb-6bcb-4b2a-9af2-5d0a97e4d2ca" providerId="AD" clId="Web-{EA1AEB35-06B6-2545-D0A6-B2D2F33FD24F}" dt="2024-09-24T09:26:47.973" v="993" actId="1076"/>
          <ac:spMkLst>
            <pc:docMk/>
            <pc:sldMk cId="3249845932" sldId="300"/>
            <ac:spMk id="12" creationId="{00000000-0000-0000-0000-000000000000}"/>
          </ac:spMkLst>
        </pc:spChg>
        <pc:spChg chg="mod">
          <ac:chgData name="Eva Woods" userId="S::eva.woods@cambridgeshirepeterborough-ca.gov.uk::cb7803fb-6bcb-4b2a-9af2-5d0a97e4d2ca" providerId="AD" clId="Web-{EA1AEB35-06B6-2545-D0A6-B2D2F33FD24F}" dt="2024-09-24T09:26:14.769" v="985" actId="14100"/>
          <ac:spMkLst>
            <pc:docMk/>
            <pc:sldMk cId="3249845932" sldId="300"/>
            <ac:spMk id="13" creationId="{00000000-0000-0000-0000-000000000000}"/>
          </ac:spMkLst>
        </pc:spChg>
        <pc:spChg chg="add mod">
          <ac:chgData name="Eva Woods" userId="S::eva.woods@cambridgeshirepeterborough-ca.gov.uk::cb7803fb-6bcb-4b2a-9af2-5d0a97e4d2ca" providerId="AD" clId="Web-{EA1AEB35-06B6-2545-D0A6-B2D2F33FD24F}" dt="2024-09-24T09:29:21.418" v="1036" actId="1076"/>
          <ac:spMkLst>
            <pc:docMk/>
            <pc:sldMk cId="3249845932" sldId="300"/>
            <ac:spMk id="15" creationId="{00D9D6A9-86D8-5E9F-ADEA-B7B80E833F60}"/>
          </ac:spMkLst>
        </pc:spChg>
        <pc:spChg chg="add mod">
          <ac:chgData name="Eva Woods" userId="S::eva.woods@cambridgeshirepeterborough-ca.gov.uk::cb7803fb-6bcb-4b2a-9af2-5d0a97e4d2ca" providerId="AD" clId="Web-{EA1AEB35-06B6-2545-D0A6-B2D2F33FD24F}" dt="2024-09-24T09:30:36.360" v="1058" actId="14100"/>
          <ac:spMkLst>
            <pc:docMk/>
            <pc:sldMk cId="3249845932" sldId="300"/>
            <ac:spMk id="17" creationId="{6FAA091D-271B-E767-E7AB-570A23079C31}"/>
          </ac:spMkLst>
        </pc:spChg>
        <pc:picChg chg="del">
          <ac:chgData name="Eva Woods" userId="S::eva.woods@cambridgeshirepeterborough-ca.gov.uk::cb7803fb-6bcb-4b2a-9af2-5d0a97e4d2ca" providerId="AD" clId="Web-{EA1AEB35-06B6-2545-D0A6-B2D2F33FD24F}" dt="2024-09-24T09:24:17.841" v="944"/>
          <ac:picMkLst>
            <pc:docMk/>
            <pc:sldMk cId="3249845932" sldId="300"/>
            <ac:picMk id="2" creationId="{991C409C-E936-096F-E48C-ECD23C2F42F5}"/>
          </ac:picMkLst>
        </pc:picChg>
        <pc:picChg chg="mod">
          <ac:chgData name="Eva Woods" userId="S::eva.woods@cambridgeshirepeterborough-ca.gov.uk::cb7803fb-6bcb-4b2a-9af2-5d0a97e4d2ca" providerId="AD" clId="Web-{EA1AEB35-06B6-2545-D0A6-B2D2F33FD24F}" dt="2024-09-24T09:29:44.685" v="1039" actId="14100"/>
          <ac:picMkLst>
            <pc:docMk/>
            <pc:sldMk cId="3249845932" sldId="300"/>
            <ac:picMk id="3" creationId="{00000000-0000-0000-0000-000000000000}"/>
          </ac:picMkLst>
        </pc:picChg>
        <pc:picChg chg="mod">
          <ac:chgData name="Eva Woods" userId="S::eva.woods@cambridgeshirepeterborough-ca.gov.uk::cb7803fb-6bcb-4b2a-9af2-5d0a97e4d2ca" providerId="AD" clId="Web-{EA1AEB35-06B6-2545-D0A6-B2D2F33FD24F}" dt="2024-09-24T09:29:44.748" v="1040" actId="14100"/>
          <ac:picMkLst>
            <pc:docMk/>
            <pc:sldMk cId="3249845932" sldId="300"/>
            <ac:picMk id="4" creationId="{00000000-0000-0000-0000-000000000000}"/>
          </ac:picMkLst>
        </pc:picChg>
        <pc:picChg chg="del">
          <ac:chgData name="Eva Woods" userId="S::eva.woods@cambridgeshirepeterborough-ca.gov.uk::cb7803fb-6bcb-4b2a-9af2-5d0a97e4d2ca" providerId="AD" clId="Web-{EA1AEB35-06B6-2545-D0A6-B2D2F33FD24F}" dt="2024-09-24T09:24:42.748" v="949"/>
          <ac:picMkLst>
            <pc:docMk/>
            <pc:sldMk cId="3249845932" sldId="300"/>
            <ac:picMk id="5" creationId="{6B3D86EC-BD0E-1F96-4C70-CB598EDFD487}"/>
          </ac:picMkLst>
        </pc:picChg>
        <pc:picChg chg="mod">
          <ac:chgData name="Eva Woods" userId="S::eva.woods@cambridgeshirepeterborough-ca.gov.uk::cb7803fb-6bcb-4b2a-9af2-5d0a97e4d2ca" providerId="AD" clId="Web-{EA1AEB35-06B6-2545-D0A6-B2D2F33FD24F}" dt="2024-09-24T09:26:48.192" v="996" actId="1076"/>
          <ac:picMkLst>
            <pc:docMk/>
            <pc:sldMk cId="3249845932" sldId="300"/>
            <ac:picMk id="11" creationId="{00000000-0000-0000-0000-000000000000}"/>
          </ac:picMkLst>
        </pc:picChg>
        <pc:picChg chg="mod">
          <ac:chgData name="Eva Woods" userId="S::eva.woods@cambridgeshirepeterborough-ca.gov.uk::cb7803fb-6bcb-4b2a-9af2-5d0a97e4d2ca" providerId="AD" clId="Web-{EA1AEB35-06B6-2545-D0A6-B2D2F33FD24F}" dt="2024-09-24T09:26:38.910" v="992" actId="14100"/>
          <ac:picMkLst>
            <pc:docMk/>
            <pc:sldMk cId="3249845932" sldId="300"/>
            <ac:picMk id="14" creationId="{00000000-0000-0000-0000-000000000000}"/>
          </ac:picMkLst>
        </pc:picChg>
        <pc:cxnChg chg="mod">
          <ac:chgData name="Eva Woods" userId="S::eva.woods@cambridgeshirepeterborough-ca.gov.uk::cb7803fb-6bcb-4b2a-9af2-5d0a97e4d2ca" providerId="AD" clId="Web-{EA1AEB35-06B6-2545-D0A6-B2D2F33FD24F}" dt="2024-09-24T09:26:14.769" v="983" actId="14100"/>
          <ac:cxnSpMkLst>
            <pc:docMk/>
            <pc:sldMk cId="3249845932" sldId="300"/>
            <ac:cxnSpMk id="16" creationId="{00000000-0000-0000-0000-000000000000}"/>
          </ac:cxnSpMkLst>
        </pc:cxnChg>
        <pc:cxnChg chg="mod">
          <ac:chgData name="Eva Woods" userId="S::eva.woods@cambridgeshirepeterborough-ca.gov.uk::cb7803fb-6bcb-4b2a-9af2-5d0a97e4d2ca" providerId="AD" clId="Web-{EA1AEB35-06B6-2545-D0A6-B2D2F33FD24F}" dt="2024-09-24T09:26:48.036" v="994" actId="1076"/>
          <ac:cxnSpMkLst>
            <pc:docMk/>
            <pc:sldMk cId="3249845932" sldId="300"/>
            <ac:cxnSpMk id="26" creationId="{00000000-0000-0000-0000-000000000000}"/>
          </ac:cxnSpMkLst>
        </pc:cxnChg>
      </pc:sldChg>
      <pc:sldChg chg="addSp delSp modSp">
        <pc:chgData name="Eva Woods" userId="S::eva.woods@cambridgeshirepeterborough-ca.gov.uk::cb7803fb-6bcb-4b2a-9af2-5d0a97e4d2ca" providerId="AD" clId="Web-{EA1AEB35-06B6-2545-D0A6-B2D2F33FD24F}" dt="2024-09-24T08:43:52.690" v="135" actId="14100"/>
        <pc:sldMkLst>
          <pc:docMk/>
          <pc:sldMk cId="2517871427" sldId="301"/>
        </pc:sldMkLst>
        <pc:spChg chg="add mod ord">
          <ac:chgData name="Eva Woods" userId="S::eva.woods@cambridgeshirepeterborough-ca.gov.uk::cb7803fb-6bcb-4b2a-9af2-5d0a97e4d2ca" providerId="AD" clId="Web-{EA1AEB35-06B6-2545-D0A6-B2D2F33FD24F}" dt="2024-09-24T08:43:52.690" v="135" actId="14100"/>
          <ac:spMkLst>
            <pc:docMk/>
            <pc:sldMk cId="2517871427" sldId="301"/>
            <ac:spMk id="6" creationId="{675039A5-2AEA-21C1-E185-2D3BA2C005A0}"/>
          </ac:spMkLst>
        </pc:spChg>
        <pc:spChg chg="mod">
          <ac:chgData name="Eva Woods" userId="S::eva.woods@cambridgeshirepeterborough-ca.gov.uk::cb7803fb-6bcb-4b2a-9af2-5d0a97e4d2ca" providerId="AD" clId="Web-{EA1AEB35-06B6-2545-D0A6-B2D2F33FD24F}" dt="2024-09-24T08:41:28.636" v="113" actId="1076"/>
          <ac:spMkLst>
            <pc:docMk/>
            <pc:sldMk cId="2517871427" sldId="301"/>
            <ac:spMk id="9" creationId="{AE8484F0-7202-D7E7-EDB9-63B7D6E31007}"/>
          </ac:spMkLst>
        </pc:spChg>
        <pc:spChg chg="mod">
          <ac:chgData name="Eva Woods" userId="S::eva.woods@cambridgeshirepeterborough-ca.gov.uk::cb7803fb-6bcb-4b2a-9af2-5d0a97e4d2ca" providerId="AD" clId="Web-{EA1AEB35-06B6-2545-D0A6-B2D2F33FD24F}" dt="2024-09-24T08:41:28.605" v="112" actId="1076"/>
          <ac:spMkLst>
            <pc:docMk/>
            <pc:sldMk cId="2517871427" sldId="301"/>
            <ac:spMk id="12" creationId="{A680D60E-A1C2-B226-6E6A-92A83B2E7FDE}"/>
          </ac:spMkLst>
        </pc:spChg>
        <pc:spChg chg="mod">
          <ac:chgData name="Eva Woods" userId="S::eva.woods@cambridgeshirepeterborough-ca.gov.uk::cb7803fb-6bcb-4b2a-9af2-5d0a97e4d2ca" providerId="AD" clId="Web-{EA1AEB35-06B6-2545-D0A6-B2D2F33FD24F}" dt="2024-09-24T08:41:23.573" v="111" actId="1076"/>
          <ac:spMkLst>
            <pc:docMk/>
            <pc:sldMk cId="2517871427" sldId="301"/>
            <ac:spMk id="13" creationId="{518FA885-F877-1D29-4E7D-692F93F12395}"/>
          </ac:spMkLst>
        </pc:spChg>
        <pc:spChg chg="mod">
          <ac:chgData name="Eva Woods" userId="S::eva.woods@cambridgeshirepeterborough-ca.gov.uk::cb7803fb-6bcb-4b2a-9af2-5d0a97e4d2ca" providerId="AD" clId="Web-{EA1AEB35-06B6-2545-D0A6-B2D2F33FD24F}" dt="2024-09-24T08:43:33.408" v="131" actId="1076"/>
          <ac:spMkLst>
            <pc:docMk/>
            <pc:sldMk cId="2517871427" sldId="301"/>
            <ac:spMk id="15" creationId="{16F6A36B-2102-712B-7691-8005766D63E9}"/>
          </ac:spMkLst>
        </pc:spChg>
        <pc:spChg chg="mod">
          <ac:chgData name="Eva Woods" userId="S::eva.woods@cambridgeshirepeterborough-ca.gov.uk::cb7803fb-6bcb-4b2a-9af2-5d0a97e4d2ca" providerId="AD" clId="Web-{EA1AEB35-06B6-2545-D0A6-B2D2F33FD24F}" dt="2024-09-24T08:43:43.111" v="134" actId="14100"/>
          <ac:spMkLst>
            <pc:docMk/>
            <pc:sldMk cId="2517871427" sldId="301"/>
            <ac:spMk id="16" creationId="{C01889C3-B94D-05F5-4416-C9EA58BD2CFB}"/>
          </ac:spMkLst>
        </pc:spChg>
        <pc:picChg chg="del">
          <ac:chgData name="Eva Woods" userId="S::eva.woods@cambridgeshirepeterborough-ca.gov.uk::cb7803fb-6bcb-4b2a-9af2-5d0a97e4d2ca" providerId="AD" clId="Web-{EA1AEB35-06B6-2545-D0A6-B2D2F33FD24F}" dt="2024-09-24T08:34:32.662" v="2"/>
          <ac:picMkLst>
            <pc:docMk/>
            <pc:sldMk cId="2517871427" sldId="301"/>
            <ac:picMk id="2" creationId="{6B3D86EC-BD0E-1F96-4C70-CB598EDFD487}"/>
          </ac:picMkLst>
        </pc:picChg>
        <pc:picChg chg="del">
          <ac:chgData name="Eva Woods" userId="S::eva.woods@cambridgeshirepeterborough-ca.gov.uk::cb7803fb-6bcb-4b2a-9af2-5d0a97e4d2ca" providerId="AD" clId="Web-{EA1AEB35-06B6-2545-D0A6-B2D2F33FD24F}" dt="2024-09-24T08:34:36.038" v="3"/>
          <ac:picMkLst>
            <pc:docMk/>
            <pc:sldMk cId="2517871427" sldId="301"/>
            <ac:picMk id="3" creationId="{991C409C-E936-096F-E48C-ECD23C2F42F5}"/>
          </ac:picMkLst>
        </pc:picChg>
        <pc:picChg chg="add mod">
          <ac:chgData name="Eva Woods" userId="S::eva.woods@cambridgeshirepeterborough-ca.gov.uk::cb7803fb-6bcb-4b2a-9af2-5d0a97e4d2ca" providerId="AD" clId="Web-{EA1AEB35-06B6-2545-D0A6-B2D2F33FD24F}" dt="2024-09-24T08:41:38.668" v="115" actId="1076"/>
          <ac:picMkLst>
            <pc:docMk/>
            <pc:sldMk cId="2517871427" sldId="301"/>
            <ac:picMk id="4" creationId="{F03B4BFA-173D-8C30-64FE-8373DA9362B4}"/>
          </ac:picMkLst>
        </pc:picChg>
        <pc:picChg chg="mod">
          <ac:chgData name="Eva Woods" userId="S::eva.woods@cambridgeshirepeterborough-ca.gov.uk::cb7803fb-6bcb-4b2a-9af2-5d0a97e4d2ca" providerId="AD" clId="Web-{EA1AEB35-06B6-2545-D0A6-B2D2F33FD24F}" dt="2024-09-24T08:41:43.949" v="116" actId="1076"/>
          <ac:picMkLst>
            <pc:docMk/>
            <pc:sldMk cId="2517871427" sldId="301"/>
            <ac:picMk id="5" creationId="{091DE42F-5053-CA0D-EF3A-943416DF0EBD}"/>
          </ac:picMkLst>
        </pc:picChg>
      </pc:sldChg>
      <pc:sldChg chg="delSp modSp add">
        <pc:chgData name="Eva Woods" userId="S::eva.woods@cambridgeshirepeterborough-ca.gov.uk::cb7803fb-6bcb-4b2a-9af2-5d0a97e4d2ca" providerId="AD" clId="Web-{EA1AEB35-06B6-2545-D0A6-B2D2F33FD24F}" dt="2024-09-24T09:57:20.471" v="1521" actId="20577"/>
        <pc:sldMkLst>
          <pc:docMk/>
          <pc:sldMk cId="954111032" sldId="302"/>
        </pc:sldMkLst>
        <pc:spChg chg="mod">
          <ac:chgData name="Eva Woods" userId="S::eva.woods@cambridgeshirepeterborough-ca.gov.uk::cb7803fb-6bcb-4b2a-9af2-5d0a97e4d2ca" providerId="AD" clId="Web-{EA1AEB35-06B6-2545-D0A6-B2D2F33FD24F}" dt="2024-09-24T09:46:42.799" v="1315" actId="14100"/>
          <ac:spMkLst>
            <pc:docMk/>
            <pc:sldMk cId="954111032" sldId="302"/>
            <ac:spMk id="9" creationId="{AE8484F0-7202-D7E7-EDB9-63B7D6E31007}"/>
          </ac:spMkLst>
        </pc:spChg>
        <pc:spChg chg="del mod">
          <ac:chgData name="Eva Woods" userId="S::eva.woods@cambridgeshirepeterborough-ca.gov.uk::cb7803fb-6bcb-4b2a-9af2-5d0a97e4d2ca" providerId="AD" clId="Web-{EA1AEB35-06B6-2545-D0A6-B2D2F33FD24F}" dt="2024-09-24T09:42:52.553" v="1256"/>
          <ac:spMkLst>
            <pc:docMk/>
            <pc:sldMk cId="954111032" sldId="302"/>
            <ac:spMk id="12" creationId="{A680D60E-A1C2-B226-6E6A-92A83B2E7FDE}"/>
          </ac:spMkLst>
        </pc:spChg>
        <pc:spChg chg="mod">
          <ac:chgData name="Eva Woods" userId="S::eva.woods@cambridgeshirepeterborough-ca.gov.uk::cb7803fb-6bcb-4b2a-9af2-5d0a97e4d2ca" providerId="AD" clId="Web-{EA1AEB35-06B6-2545-D0A6-B2D2F33FD24F}" dt="2024-09-24T09:56:49.970" v="1471" actId="20577"/>
          <ac:spMkLst>
            <pc:docMk/>
            <pc:sldMk cId="954111032" sldId="302"/>
            <ac:spMk id="13" creationId="{518FA885-F877-1D29-4E7D-692F93F12395}"/>
          </ac:spMkLst>
        </pc:spChg>
        <pc:spChg chg="mod">
          <ac:chgData name="Eva Woods" userId="S::eva.woods@cambridgeshirepeterborough-ca.gov.uk::cb7803fb-6bcb-4b2a-9af2-5d0a97e4d2ca" providerId="AD" clId="Web-{EA1AEB35-06B6-2545-D0A6-B2D2F33FD24F}" dt="2024-09-24T09:57:03.064" v="1502" actId="20577"/>
          <ac:spMkLst>
            <pc:docMk/>
            <pc:sldMk cId="954111032" sldId="302"/>
            <ac:spMk id="15" creationId="{16F6A36B-2102-712B-7691-8005766D63E9}"/>
          </ac:spMkLst>
        </pc:spChg>
        <pc:spChg chg="mod">
          <ac:chgData name="Eva Woods" userId="S::eva.woods@cambridgeshirepeterborough-ca.gov.uk::cb7803fb-6bcb-4b2a-9af2-5d0a97e4d2ca" providerId="AD" clId="Web-{EA1AEB35-06B6-2545-D0A6-B2D2F33FD24F}" dt="2024-09-24T09:57:20.471" v="1521" actId="20577"/>
          <ac:spMkLst>
            <pc:docMk/>
            <pc:sldMk cId="954111032" sldId="302"/>
            <ac:spMk id="16" creationId="{C01889C3-B94D-05F5-4416-C9EA58BD2CFB}"/>
          </ac:spMkLst>
        </pc:spChg>
        <pc:picChg chg="del mod">
          <ac:chgData name="Eva Woods" userId="S::eva.woods@cambridgeshirepeterborough-ca.gov.uk::cb7803fb-6bcb-4b2a-9af2-5d0a97e4d2ca" providerId="AD" clId="Web-{EA1AEB35-06B6-2545-D0A6-B2D2F33FD24F}" dt="2024-09-24T09:42:32.692" v="1251"/>
          <ac:picMkLst>
            <pc:docMk/>
            <pc:sldMk cId="954111032" sldId="302"/>
            <ac:picMk id="2" creationId="{6B3D86EC-BD0E-1F96-4C70-CB598EDFD487}"/>
          </ac:picMkLst>
        </pc:picChg>
        <pc:picChg chg="del">
          <ac:chgData name="Eva Woods" userId="S::eva.woods@cambridgeshirepeterborough-ca.gov.uk::cb7803fb-6bcb-4b2a-9af2-5d0a97e4d2ca" providerId="AD" clId="Web-{EA1AEB35-06B6-2545-D0A6-B2D2F33FD24F}" dt="2024-09-24T09:42:30.692" v="1250"/>
          <ac:picMkLst>
            <pc:docMk/>
            <pc:sldMk cId="954111032" sldId="302"/>
            <ac:picMk id="3" creationId="{991C409C-E936-096F-E48C-ECD23C2F42F5}"/>
          </ac:picMkLst>
        </pc:picChg>
        <pc:picChg chg="mod modCrop">
          <ac:chgData name="Eva Woods" userId="S::eva.woods@cambridgeshirepeterborough-ca.gov.uk::cb7803fb-6bcb-4b2a-9af2-5d0a97e4d2ca" providerId="AD" clId="Web-{EA1AEB35-06B6-2545-D0A6-B2D2F33FD24F}" dt="2024-09-24T09:46:55.362" v="1318" actId="14100"/>
          <ac:picMkLst>
            <pc:docMk/>
            <pc:sldMk cId="954111032" sldId="302"/>
            <ac:picMk id="5" creationId="{236214C7-DF94-A713-2249-F180FAF29C84}"/>
          </ac:picMkLst>
        </pc:picChg>
        <pc:picChg chg="mod">
          <ac:chgData name="Eva Woods" userId="S::eva.woods@cambridgeshirepeterborough-ca.gov.uk::cb7803fb-6bcb-4b2a-9af2-5d0a97e4d2ca" providerId="AD" clId="Web-{EA1AEB35-06B6-2545-D0A6-B2D2F33FD24F}" dt="2024-09-24T09:47:31.395" v="1327" actId="1076"/>
          <ac:picMkLst>
            <pc:docMk/>
            <pc:sldMk cId="954111032" sldId="302"/>
            <ac:picMk id="6" creationId="{3A90D298-CADF-19AF-B55B-044EC22096B8}"/>
          </ac:picMkLst>
        </pc:picChg>
      </pc:sldChg>
      <pc:sldChg chg="addSp delSp modSp add mod setBg">
        <pc:chgData name="Eva Woods" userId="S::eva.woods@cambridgeshirepeterborough-ca.gov.uk::cb7803fb-6bcb-4b2a-9af2-5d0a97e4d2ca" providerId="AD" clId="Web-{EA1AEB35-06B6-2545-D0A6-B2D2F33FD24F}" dt="2024-09-24T09:42:05.644" v="1243" actId="1076"/>
        <pc:sldMkLst>
          <pc:docMk/>
          <pc:sldMk cId="1078859544" sldId="303"/>
        </pc:sldMkLst>
        <pc:spChg chg="add mod">
          <ac:chgData name="Eva Woods" userId="S::eva.woods@cambridgeshirepeterborough-ca.gov.uk::cb7803fb-6bcb-4b2a-9af2-5d0a97e4d2ca" providerId="AD" clId="Web-{EA1AEB35-06B6-2545-D0A6-B2D2F33FD24F}" dt="2024-09-24T09:40:42.296" v="1232"/>
          <ac:spMkLst>
            <pc:docMk/>
            <pc:sldMk cId="1078859544" sldId="303"/>
            <ac:spMk id="4" creationId="{EB18E11E-2E21-F0C4-2607-C7A4AF2EEC17}"/>
          </ac:spMkLst>
        </pc:spChg>
        <pc:spChg chg="mod">
          <ac:chgData name="Eva Woods" userId="S::eva.woods@cambridgeshirepeterborough-ca.gov.uk::cb7803fb-6bcb-4b2a-9af2-5d0a97e4d2ca" providerId="AD" clId="Web-{EA1AEB35-06B6-2545-D0A6-B2D2F33FD24F}" dt="2024-09-24T09:42:05.644" v="1243" actId="1076"/>
          <ac:spMkLst>
            <pc:docMk/>
            <pc:sldMk cId="1078859544" sldId="303"/>
            <ac:spMk id="6" creationId="{8D97F4DE-B9F8-098E-A292-CF21932E559E}"/>
          </ac:spMkLst>
        </pc:spChg>
        <pc:spChg chg="add mod">
          <ac:chgData name="Eva Woods" userId="S::eva.woods@cambridgeshirepeterborough-ca.gov.uk::cb7803fb-6bcb-4b2a-9af2-5d0a97e4d2ca" providerId="AD" clId="Web-{EA1AEB35-06B6-2545-D0A6-B2D2F33FD24F}" dt="2024-09-24T09:41:45.284" v="1241" actId="1076"/>
          <ac:spMkLst>
            <pc:docMk/>
            <pc:sldMk cId="1078859544" sldId="303"/>
            <ac:spMk id="7" creationId="{B37D080B-D560-2237-80FC-F81C8D6F293E}"/>
          </ac:spMkLst>
        </pc:spChg>
        <pc:spChg chg="add mod ord">
          <ac:chgData name="Eva Woods" userId="S::eva.woods@cambridgeshirepeterborough-ca.gov.uk::cb7803fb-6bcb-4b2a-9af2-5d0a97e4d2ca" providerId="AD" clId="Web-{EA1AEB35-06B6-2545-D0A6-B2D2F33FD24F}" dt="2024-09-24T09:41:31.095" v="1237"/>
          <ac:spMkLst>
            <pc:docMk/>
            <pc:sldMk cId="1078859544" sldId="303"/>
            <ac:spMk id="8" creationId="{2891DDE2-9EEB-B7B1-DC6B-18FEF2178ABA}"/>
          </ac:spMkLst>
        </pc:spChg>
        <pc:spChg chg="mod">
          <ac:chgData name="Eva Woods" userId="S::eva.woods@cambridgeshirepeterborough-ca.gov.uk::cb7803fb-6bcb-4b2a-9af2-5d0a97e4d2ca" providerId="AD" clId="Web-{EA1AEB35-06B6-2545-D0A6-B2D2F33FD24F}" dt="2024-09-24T09:42:01.253" v="1242" actId="1076"/>
          <ac:spMkLst>
            <pc:docMk/>
            <pc:sldMk cId="1078859544" sldId="303"/>
            <ac:spMk id="11" creationId="{7F9754D7-08E2-2BF9-3190-E105A278BB0E}"/>
          </ac:spMkLst>
        </pc:spChg>
        <pc:spChg chg="mod">
          <ac:chgData name="Eva Woods" userId="S::eva.woods@cambridgeshirepeterborough-ca.gov.uk::cb7803fb-6bcb-4b2a-9af2-5d0a97e4d2ca" providerId="AD" clId="Web-{EA1AEB35-06B6-2545-D0A6-B2D2F33FD24F}" dt="2024-09-24T09:40:42.265" v="1229"/>
          <ac:spMkLst>
            <pc:docMk/>
            <pc:sldMk cId="1078859544" sldId="303"/>
            <ac:spMk id="13" creationId="{518FA885-F877-1D29-4E7D-692F93F12395}"/>
          </ac:spMkLst>
        </pc:spChg>
        <pc:spChg chg="mod">
          <ac:chgData name="Eva Woods" userId="S::eva.woods@cambridgeshirepeterborough-ca.gov.uk::cb7803fb-6bcb-4b2a-9af2-5d0a97e4d2ca" providerId="AD" clId="Web-{EA1AEB35-06B6-2545-D0A6-B2D2F33FD24F}" dt="2024-09-24T09:40:42.280" v="1230"/>
          <ac:spMkLst>
            <pc:docMk/>
            <pc:sldMk cId="1078859544" sldId="303"/>
            <ac:spMk id="15" creationId="{16F6A36B-2102-712B-7691-8005766D63E9}"/>
          </ac:spMkLst>
        </pc:spChg>
        <pc:picChg chg="del mod">
          <ac:chgData name="Eva Woods" userId="S::eva.woods@cambridgeshirepeterborough-ca.gov.uk::cb7803fb-6bcb-4b2a-9af2-5d0a97e4d2ca" providerId="AD" clId="Web-{EA1AEB35-06B6-2545-D0A6-B2D2F33FD24F}" dt="2024-09-24T09:32:59.961" v="1101"/>
          <ac:picMkLst>
            <pc:docMk/>
            <pc:sldMk cId="1078859544" sldId="303"/>
            <ac:picMk id="2" creationId="{6B3D86EC-BD0E-1F96-4C70-CB598EDFD487}"/>
          </ac:picMkLst>
        </pc:picChg>
        <pc:picChg chg="del mod">
          <ac:chgData name="Eva Woods" userId="S::eva.woods@cambridgeshirepeterborough-ca.gov.uk::cb7803fb-6bcb-4b2a-9af2-5d0a97e4d2ca" providerId="AD" clId="Web-{EA1AEB35-06B6-2545-D0A6-B2D2F33FD24F}" dt="2024-09-24T09:32:44.522" v="1099"/>
          <ac:picMkLst>
            <pc:docMk/>
            <pc:sldMk cId="1078859544" sldId="303"/>
            <ac:picMk id="3" creationId="{991C409C-E936-096F-E48C-ECD23C2F42F5}"/>
          </ac:picMkLst>
        </pc:picChg>
        <pc:picChg chg="mod">
          <ac:chgData name="Eva Woods" userId="S::eva.woods@cambridgeshirepeterborough-ca.gov.uk::cb7803fb-6bcb-4b2a-9af2-5d0a97e4d2ca" providerId="AD" clId="Web-{EA1AEB35-06B6-2545-D0A6-B2D2F33FD24F}" dt="2024-09-24T09:41:36.924" v="1239" actId="1076"/>
          <ac:picMkLst>
            <pc:docMk/>
            <pc:sldMk cId="1078859544" sldId="303"/>
            <ac:picMk id="5" creationId="{8CD8C1AD-758B-CCBD-37B3-4D9ACB12F72E}"/>
          </ac:picMkLst>
        </pc:picChg>
      </pc:sldChg>
      <pc:sldChg chg="delSp modSp add">
        <pc:chgData name="Eva Woods" userId="S::eva.woods@cambridgeshirepeterborough-ca.gov.uk::cb7803fb-6bcb-4b2a-9af2-5d0a97e4d2ca" providerId="AD" clId="Web-{EA1AEB35-06B6-2545-D0A6-B2D2F33FD24F}" dt="2024-09-24T09:58:53.069" v="1597" actId="20577"/>
        <pc:sldMkLst>
          <pc:docMk/>
          <pc:sldMk cId="2180421333" sldId="304"/>
        </pc:sldMkLst>
        <pc:spChg chg="mod">
          <ac:chgData name="Eva Woods" userId="S::eva.woods@cambridgeshirepeterborough-ca.gov.uk::cb7803fb-6bcb-4b2a-9af2-5d0a97e4d2ca" providerId="AD" clId="Web-{EA1AEB35-06B6-2545-D0A6-B2D2F33FD24F}" dt="2024-09-24T09:52:01.408" v="1445" actId="1076"/>
          <ac:spMkLst>
            <pc:docMk/>
            <pc:sldMk cId="2180421333" sldId="304"/>
            <ac:spMk id="9" creationId="{AE8484F0-7202-D7E7-EDB9-63B7D6E31007}"/>
          </ac:spMkLst>
        </pc:spChg>
        <pc:spChg chg="del mod">
          <ac:chgData name="Eva Woods" userId="S::eva.woods@cambridgeshirepeterborough-ca.gov.uk::cb7803fb-6bcb-4b2a-9af2-5d0a97e4d2ca" providerId="AD" clId="Web-{EA1AEB35-06B6-2545-D0A6-B2D2F33FD24F}" dt="2024-09-24T09:48:13.116" v="1356"/>
          <ac:spMkLst>
            <pc:docMk/>
            <pc:sldMk cId="2180421333" sldId="304"/>
            <ac:spMk id="12" creationId="{A680D60E-A1C2-B226-6E6A-92A83B2E7FDE}"/>
          </ac:spMkLst>
        </pc:spChg>
        <pc:spChg chg="mod">
          <ac:chgData name="Eva Woods" userId="S::eva.woods@cambridgeshirepeterborough-ca.gov.uk::cb7803fb-6bcb-4b2a-9af2-5d0a97e4d2ca" providerId="AD" clId="Web-{EA1AEB35-06B6-2545-D0A6-B2D2F33FD24F}" dt="2024-09-24T09:58:09.099" v="1555" actId="14100"/>
          <ac:spMkLst>
            <pc:docMk/>
            <pc:sldMk cId="2180421333" sldId="304"/>
            <ac:spMk id="13" creationId="{518FA885-F877-1D29-4E7D-692F93F12395}"/>
          </ac:spMkLst>
        </pc:spChg>
        <pc:spChg chg="mod">
          <ac:chgData name="Eva Woods" userId="S::eva.woods@cambridgeshirepeterborough-ca.gov.uk::cb7803fb-6bcb-4b2a-9af2-5d0a97e4d2ca" providerId="AD" clId="Web-{EA1AEB35-06B6-2545-D0A6-B2D2F33FD24F}" dt="2024-09-24T09:58:39.444" v="1579" actId="20577"/>
          <ac:spMkLst>
            <pc:docMk/>
            <pc:sldMk cId="2180421333" sldId="304"/>
            <ac:spMk id="15" creationId="{16F6A36B-2102-712B-7691-8005766D63E9}"/>
          </ac:spMkLst>
        </pc:spChg>
        <pc:spChg chg="mod">
          <ac:chgData name="Eva Woods" userId="S::eva.woods@cambridgeshirepeterborough-ca.gov.uk::cb7803fb-6bcb-4b2a-9af2-5d0a97e4d2ca" providerId="AD" clId="Web-{EA1AEB35-06B6-2545-D0A6-B2D2F33FD24F}" dt="2024-09-24T09:58:53.069" v="1597" actId="20577"/>
          <ac:spMkLst>
            <pc:docMk/>
            <pc:sldMk cId="2180421333" sldId="304"/>
            <ac:spMk id="16" creationId="{C01889C3-B94D-05F5-4416-C9EA58BD2CFB}"/>
          </ac:spMkLst>
        </pc:spChg>
        <pc:picChg chg="del">
          <ac:chgData name="Eva Woods" userId="S::eva.woods@cambridgeshirepeterborough-ca.gov.uk::cb7803fb-6bcb-4b2a-9af2-5d0a97e4d2ca" providerId="AD" clId="Web-{EA1AEB35-06B6-2545-D0A6-B2D2F33FD24F}" dt="2024-09-24T09:47:44.317" v="1329"/>
          <ac:picMkLst>
            <pc:docMk/>
            <pc:sldMk cId="2180421333" sldId="304"/>
            <ac:picMk id="2" creationId="{6B3D86EC-BD0E-1F96-4C70-CB598EDFD487}"/>
          </ac:picMkLst>
        </pc:picChg>
        <pc:picChg chg="del">
          <ac:chgData name="Eva Woods" userId="S::eva.woods@cambridgeshirepeterborough-ca.gov.uk::cb7803fb-6bcb-4b2a-9af2-5d0a97e4d2ca" providerId="AD" clId="Web-{EA1AEB35-06B6-2545-D0A6-B2D2F33FD24F}" dt="2024-09-24T09:47:42.583" v="1328"/>
          <ac:picMkLst>
            <pc:docMk/>
            <pc:sldMk cId="2180421333" sldId="304"/>
            <ac:picMk id="3" creationId="{991C409C-E936-096F-E48C-ECD23C2F42F5}"/>
          </ac:picMkLst>
        </pc:picChg>
        <pc:picChg chg="mod">
          <ac:chgData name="Eva Woods" userId="S::eva.woods@cambridgeshirepeterborough-ca.gov.uk::cb7803fb-6bcb-4b2a-9af2-5d0a97e4d2ca" providerId="AD" clId="Web-{EA1AEB35-06B6-2545-D0A6-B2D2F33FD24F}" dt="2024-09-24T09:52:01.440" v="1446" actId="1076"/>
          <ac:picMkLst>
            <pc:docMk/>
            <pc:sldMk cId="2180421333" sldId="304"/>
            <ac:picMk id="1027" creationId="{BA137296-D78F-5245-3E28-40EB69C6D9DD}"/>
          </ac:picMkLst>
        </pc:picChg>
        <pc:picChg chg="del mod">
          <ac:chgData name="Eva Woods" userId="S::eva.woods@cambridgeshirepeterborough-ca.gov.uk::cb7803fb-6bcb-4b2a-9af2-5d0a97e4d2ca" providerId="AD" clId="Web-{EA1AEB35-06B6-2545-D0A6-B2D2F33FD24F}" dt="2024-09-24T09:49:58.496" v="1403"/>
          <ac:picMkLst>
            <pc:docMk/>
            <pc:sldMk cId="2180421333" sldId="304"/>
            <ac:picMk id="1031" creationId="{C91E8BEC-351E-CE30-49B4-E36566E5262D}"/>
          </ac:picMkLst>
        </pc:picChg>
      </pc:sldChg>
      <pc:sldChg chg="addSp delSp modSp add ord replId">
        <pc:chgData name="Eva Woods" userId="S::eva.woods@cambridgeshirepeterborough-ca.gov.uk::cb7803fb-6bcb-4b2a-9af2-5d0a97e4d2ca" providerId="AD" clId="Web-{EA1AEB35-06B6-2545-D0A6-B2D2F33FD24F}" dt="2024-09-24T09:17:03.538" v="822" actId="1076"/>
        <pc:sldMkLst>
          <pc:docMk/>
          <pc:sldMk cId="300871775" sldId="305"/>
        </pc:sldMkLst>
        <pc:spChg chg="mod">
          <ac:chgData name="Eva Woods" userId="S::eva.woods@cambridgeshirepeterborough-ca.gov.uk::cb7803fb-6bcb-4b2a-9af2-5d0a97e4d2ca" providerId="AD" clId="Web-{EA1AEB35-06B6-2545-D0A6-B2D2F33FD24F}" dt="2024-09-24T09:13:27.371" v="694" actId="20577"/>
          <ac:spMkLst>
            <pc:docMk/>
            <pc:sldMk cId="300871775" sldId="305"/>
            <ac:spMk id="8" creationId="{00000000-0000-0000-0000-000000000000}"/>
          </ac:spMkLst>
        </pc:spChg>
        <pc:spChg chg="mod">
          <ac:chgData name="Eva Woods" userId="S::eva.woods@cambridgeshirepeterborough-ca.gov.uk::cb7803fb-6bcb-4b2a-9af2-5d0a97e4d2ca" providerId="AD" clId="Web-{EA1AEB35-06B6-2545-D0A6-B2D2F33FD24F}" dt="2024-09-24T08:58:21.436" v="154" actId="20577"/>
          <ac:spMkLst>
            <pc:docMk/>
            <pc:sldMk cId="300871775" sldId="305"/>
            <ac:spMk id="24" creationId="{00000000-0000-0000-0000-000000000000}"/>
          </ac:spMkLst>
        </pc:spChg>
        <pc:spChg chg="mod">
          <ac:chgData name="Eva Woods" userId="S::eva.woods@cambridgeshirepeterborough-ca.gov.uk::cb7803fb-6bcb-4b2a-9af2-5d0a97e4d2ca" providerId="AD" clId="Web-{EA1AEB35-06B6-2545-D0A6-B2D2F33FD24F}" dt="2024-09-24T08:58:30.999" v="156" actId="20577"/>
          <ac:spMkLst>
            <pc:docMk/>
            <pc:sldMk cId="300871775" sldId="305"/>
            <ac:spMk id="26" creationId="{00000000-0000-0000-0000-000000000000}"/>
          </ac:spMkLst>
        </pc:spChg>
        <pc:spChg chg="mod">
          <ac:chgData name="Eva Woods" userId="S::eva.woods@cambridgeshirepeterborough-ca.gov.uk::cb7803fb-6bcb-4b2a-9af2-5d0a97e4d2ca" providerId="AD" clId="Web-{EA1AEB35-06B6-2545-D0A6-B2D2F33FD24F}" dt="2024-09-24T08:59:47.846" v="239" actId="20577"/>
          <ac:spMkLst>
            <pc:docMk/>
            <pc:sldMk cId="300871775" sldId="305"/>
            <ac:spMk id="29" creationId="{00000000-0000-0000-0000-000000000000}"/>
          </ac:spMkLst>
        </pc:spChg>
        <pc:spChg chg="mod">
          <ac:chgData name="Eva Woods" userId="S::eva.woods@cambridgeshirepeterborough-ca.gov.uk::cb7803fb-6bcb-4b2a-9af2-5d0a97e4d2ca" providerId="AD" clId="Web-{EA1AEB35-06B6-2545-D0A6-B2D2F33FD24F}" dt="2024-09-24T09:10:41.066" v="594" actId="20577"/>
          <ac:spMkLst>
            <pc:docMk/>
            <pc:sldMk cId="300871775" sldId="305"/>
            <ac:spMk id="31" creationId="{00000000-0000-0000-0000-000000000000}"/>
          </ac:spMkLst>
        </pc:spChg>
        <pc:spChg chg="mod">
          <ac:chgData name="Eva Woods" userId="S::eva.woods@cambridgeshirepeterborough-ca.gov.uk::cb7803fb-6bcb-4b2a-9af2-5d0a97e4d2ca" providerId="AD" clId="Web-{EA1AEB35-06B6-2545-D0A6-B2D2F33FD24F}" dt="2024-09-24T09:11:13.442" v="648" actId="20577"/>
          <ac:spMkLst>
            <pc:docMk/>
            <pc:sldMk cId="300871775" sldId="305"/>
            <ac:spMk id="33" creationId="{00000000-0000-0000-0000-000000000000}"/>
          </ac:spMkLst>
        </pc:spChg>
        <pc:spChg chg="mod">
          <ac:chgData name="Eva Woods" userId="S::eva.woods@cambridgeshirepeterborough-ca.gov.uk::cb7803fb-6bcb-4b2a-9af2-5d0a97e4d2ca" providerId="AD" clId="Web-{EA1AEB35-06B6-2545-D0A6-B2D2F33FD24F}" dt="2024-09-24T09:08:35.497" v="509" actId="20577"/>
          <ac:spMkLst>
            <pc:docMk/>
            <pc:sldMk cId="300871775" sldId="305"/>
            <ac:spMk id="34" creationId="{00000000-0000-0000-0000-000000000000}"/>
          </ac:spMkLst>
        </pc:spChg>
        <pc:spChg chg="mod">
          <ac:chgData name="Eva Woods" userId="S::eva.woods@cambridgeshirepeterborough-ca.gov.uk::cb7803fb-6bcb-4b2a-9af2-5d0a97e4d2ca" providerId="AD" clId="Web-{EA1AEB35-06B6-2545-D0A6-B2D2F33FD24F}" dt="2024-09-24T09:08:45.685" v="513" actId="20577"/>
          <ac:spMkLst>
            <pc:docMk/>
            <pc:sldMk cId="300871775" sldId="305"/>
            <ac:spMk id="35" creationId="{00000000-0000-0000-0000-000000000000}"/>
          </ac:spMkLst>
        </pc:spChg>
        <pc:spChg chg="mod">
          <ac:chgData name="Eva Woods" userId="S::eva.woods@cambridgeshirepeterborough-ca.gov.uk::cb7803fb-6bcb-4b2a-9af2-5d0a97e4d2ca" providerId="AD" clId="Web-{EA1AEB35-06B6-2545-D0A6-B2D2F33FD24F}" dt="2024-09-24T09:14:03.467" v="713" actId="20577"/>
          <ac:spMkLst>
            <pc:docMk/>
            <pc:sldMk cId="300871775" sldId="305"/>
            <ac:spMk id="36" creationId="{00000000-0000-0000-0000-000000000000}"/>
          </ac:spMkLst>
        </pc:spChg>
        <pc:spChg chg="mod">
          <ac:chgData name="Eva Woods" userId="S::eva.woods@cambridgeshirepeterborough-ca.gov.uk::cb7803fb-6bcb-4b2a-9af2-5d0a97e4d2ca" providerId="AD" clId="Web-{EA1AEB35-06B6-2545-D0A6-B2D2F33FD24F}" dt="2024-09-24T09:15:08.673" v="779" actId="20577"/>
          <ac:spMkLst>
            <pc:docMk/>
            <pc:sldMk cId="300871775" sldId="305"/>
            <ac:spMk id="37" creationId="{00000000-0000-0000-0000-000000000000}"/>
          </ac:spMkLst>
        </pc:spChg>
        <pc:spChg chg="add del mod">
          <ac:chgData name="Eva Woods" userId="S::eva.woods@cambridgeshirepeterborough-ca.gov.uk::cb7803fb-6bcb-4b2a-9af2-5d0a97e4d2ca" providerId="AD" clId="Web-{EA1AEB35-06B6-2545-D0A6-B2D2F33FD24F}" dt="2024-09-24T09:16:33.849" v="819" actId="20577"/>
          <ac:spMkLst>
            <pc:docMk/>
            <pc:sldMk cId="300871775" sldId="305"/>
            <ac:spMk id="38" creationId="{00000000-0000-0000-0000-000000000000}"/>
          </ac:spMkLst>
        </pc:spChg>
        <pc:spChg chg="mod">
          <ac:chgData name="Eva Woods" userId="S::eva.woods@cambridgeshirepeterborough-ca.gov.uk::cb7803fb-6bcb-4b2a-9af2-5d0a97e4d2ca" providerId="AD" clId="Web-{EA1AEB35-06B6-2545-D0A6-B2D2F33FD24F}" dt="2024-09-24T09:01:12.647" v="389" actId="20577"/>
          <ac:spMkLst>
            <pc:docMk/>
            <pc:sldMk cId="300871775" sldId="305"/>
            <ac:spMk id="45" creationId="{00000000-0000-0000-0000-000000000000}"/>
          </ac:spMkLst>
        </pc:spChg>
        <pc:picChg chg="del">
          <ac:chgData name="Eva Woods" userId="S::eva.woods@cambridgeshirepeterborough-ca.gov.uk::cb7803fb-6bcb-4b2a-9af2-5d0a97e4d2ca" providerId="AD" clId="Web-{EA1AEB35-06B6-2545-D0A6-B2D2F33FD24F}" dt="2024-09-24T09:16:42.443" v="820"/>
          <ac:picMkLst>
            <pc:docMk/>
            <pc:sldMk cId="300871775" sldId="305"/>
            <ac:picMk id="23" creationId="{00000000-0000-0000-0000-000000000000}"/>
          </ac:picMkLst>
        </pc:picChg>
        <pc:picChg chg="add mod">
          <ac:chgData name="Eva Woods" userId="S::eva.woods@cambridgeshirepeterborough-ca.gov.uk::cb7803fb-6bcb-4b2a-9af2-5d0a97e4d2ca" providerId="AD" clId="Web-{EA1AEB35-06B6-2545-D0A6-B2D2F33FD24F}" dt="2024-09-24T09:17:03.538" v="822" actId="1076"/>
          <ac:picMkLst>
            <pc:docMk/>
            <pc:sldMk cId="300871775" sldId="305"/>
            <ac:picMk id="47" creationId="{738BD5BC-5C32-F48A-4305-4995AF463F6B}"/>
          </ac:picMkLst>
        </pc:picChg>
      </pc:sldChg>
    </pc:docChg>
  </pc:docChgLst>
  <pc:docChgLst>
    <pc:chgData name="Eva Woods" userId="S::eva.woods@cambridgeshirepeterborough-ca.gov.uk::cb7803fb-6bcb-4b2a-9af2-5d0a97e4d2ca" providerId="AD" clId="Web-{77A36F73-A73F-57A8-E27B-E8475A10BDB2}"/>
    <pc:docChg chg="modSld">
      <pc:chgData name="Eva Woods" userId="S::eva.woods@cambridgeshirepeterborough-ca.gov.uk::cb7803fb-6bcb-4b2a-9af2-5d0a97e4d2ca" providerId="AD" clId="Web-{77A36F73-A73F-57A8-E27B-E8475A10BDB2}" dt="2024-09-30T11:43:00.466" v="59"/>
      <pc:docMkLst>
        <pc:docMk/>
      </pc:docMkLst>
      <pc:sldChg chg="addSp delSp modSp">
        <pc:chgData name="Eva Woods" userId="S::eva.woods@cambridgeshirepeterborough-ca.gov.uk::cb7803fb-6bcb-4b2a-9af2-5d0a97e4d2ca" providerId="AD" clId="Web-{77A36F73-A73F-57A8-E27B-E8475A10BDB2}" dt="2024-09-30T11:41:36.525" v="50" actId="20577"/>
        <pc:sldMkLst>
          <pc:docMk/>
          <pc:sldMk cId="0" sldId="257"/>
        </pc:sldMkLst>
        <pc:spChg chg="add del mod">
          <ac:chgData name="Eva Woods" userId="S::eva.woods@cambridgeshirepeterborough-ca.gov.uk::cb7803fb-6bcb-4b2a-9af2-5d0a97e4d2ca" providerId="AD" clId="Web-{77A36F73-A73F-57A8-E27B-E8475A10BDB2}" dt="2024-09-30T11:40:34.867" v="3"/>
          <ac:spMkLst>
            <pc:docMk/>
            <pc:sldMk cId="0" sldId="257"/>
            <ac:spMk id="76" creationId="{C3058519-B8A6-7A52-BF7A-E5520FB5ECA5}"/>
          </ac:spMkLst>
        </pc:spChg>
        <pc:spChg chg="add mod">
          <ac:chgData name="Eva Woods" userId="S::eva.woods@cambridgeshirepeterborough-ca.gov.uk::cb7803fb-6bcb-4b2a-9af2-5d0a97e4d2ca" providerId="AD" clId="Web-{77A36F73-A73F-57A8-E27B-E8475A10BDB2}" dt="2024-09-30T11:41:36.525" v="50" actId="20577"/>
          <ac:spMkLst>
            <pc:docMk/>
            <pc:sldMk cId="0" sldId="257"/>
            <ac:spMk id="116" creationId="{BE9508B9-CA36-5EA7-ADBB-F404CA786801}"/>
          </ac:spMkLst>
        </pc:spChg>
      </pc:sldChg>
      <pc:sldChg chg="addSp delSp modSp">
        <pc:chgData name="Eva Woods" userId="S::eva.woods@cambridgeshirepeterborough-ca.gov.uk::cb7803fb-6bcb-4b2a-9af2-5d0a97e4d2ca" providerId="AD" clId="Web-{77A36F73-A73F-57A8-E27B-E8475A10BDB2}" dt="2024-09-30T11:42:38.793" v="54" actId="1076"/>
        <pc:sldMkLst>
          <pc:docMk/>
          <pc:sldMk cId="0" sldId="278"/>
        </pc:sldMkLst>
        <pc:spChg chg="add del">
          <ac:chgData name="Eva Woods" userId="S::eva.woods@cambridgeshirepeterborough-ca.gov.uk::cb7803fb-6bcb-4b2a-9af2-5d0a97e4d2ca" providerId="AD" clId="Web-{77A36F73-A73F-57A8-E27B-E8475A10BDB2}" dt="2024-09-30T11:42:19.496" v="52"/>
          <ac:spMkLst>
            <pc:docMk/>
            <pc:sldMk cId="0" sldId="278"/>
            <ac:spMk id="35" creationId="{E17FEA18-576A-9F05-544D-76A3077B9A11}"/>
          </ac:spMkLst>
        </pc:spChg>
        <pc:spChg chg="add mod">
          <ac:chgData name="Eva Woods" userId="S::eva.woods@cambridgeshirepeterborough-ca.gov.uk::cb7803fb-6bcb-4b2a-9af2-5d0a97e4d2ca" providerId="AD" clId="Web-{77A36F73-A73F-57A8-E27B-E8475A10BDB2}" dt="2024-09-30T11:42:38.793" v="54" actId="1076"/>
          <ac:spMkLst>
            <pc:docMk/>
            <pc:sldMk cId="0" sldId="278"/>
            <ac:spMk id="61" creationId="{481C43E6-921E-B417-C464-5160B5A0E83C}"/>
          </ac:spMkLst>
        </pc:spChg>
      </pc:sldChg>
      <pc:sldChg chg="addSp">
        <pc:chgData name="Eva Woods" userId="S::eva.woods@cambridgeshirepeterborough-ca.gov.uk::cb7803fb-6bcb-4b2a-9af2-5d0a97e4d2ca" providerId="AD" clId="Web-{77A36F73-A73F-57A8-E27B-E8475A10BDB2}" dt="2024-09-30T11:42:44.184" v="55"/>
        <pc:sldMkLst>
          <pc:docMk/>
          <pc:sldMk cId="0" sldId="279"/>
        </pc:sldMkLst>
        <pc:spChg chg="add">
          <ac:chgData name="Eva Woods" userId="S::eva.woods@cambridgeshirepeterborough-ca.gov.uk::cb7803fb-6bcb-4b2a-9af2-5d0a97e4d2ca" providerId="AD" clId="Web-{77A36F73-A73F-57A8-E27B-E8475A10BDB2}" dt="2024-09-30T11:42:44.184" v="55"/>
          <ac:spMkLst>
            <pc:docMk/>
            <pc:sldMk cId="0" sldId="279"/>
            <ac:spMk id="61" creationId="{3E5A2110-C807-7AC7-CAC1-7D5A97FFAF8E}"/>
          </ac:spMkLst>
        </pc:spChg>
      </pc:sldChg>
      <pc:sldChg chg="addSp">
        <pc:chgData name="Eva Woods" userId="S::eva.woods@cambridgeshirepeterborough-ca.gov.uk::cb7803fb-6bcb-4b2a-9af2-5d0a97e4d2ca" providerId="AD" clId="Web-{77A36F73-A73F-57A8-E27B-E8475A10BDB2}" dt="2024-09-30T11:42:47.903" v="56"/>
        <pc:sldMkLst>
          <pc:docMk/>
          <pc:sldMk cId="0" sldId="280"/>
        </pc:sldMkLst>
        <pc:spChg chg="add">
          <ac:chgData name="Eva Woods" userId="S::eva.woods@cambridgeshirepeterborough-ca.gov.uk::cb7803fb-6bcb-4b2a-9af2-5d0a97e4d2ca" providerId="AD" clId="Web-{77A36F73-A73F-57A8-E27B-E8475A10BDB2}" dt="2024-09-30T11:42:47.903" v="56"/>
          <ac:spMkLst>
            <pc:docMk/>
            <pc:sldMk cId="0" sldId="280"/>
            <ac:spMk id="60" creationId="{BAEA3955-B2D3-46DE-65F2-972A66875F26}"/>
          </ac:spMkLst>
        </pc:spChg>
      </pc:sldChg>
      <pc:sldChg chg="addSp">
        <pc:chgData name="Eva Woods" userId="S::eva.woods@cambridgeshirepeterborough-ca.gov.uk::cb7803fb-6bcb-4b2a-9af2-5d0a97e4d2ca" providerId="AD" clId="Web-{77A36F73-A73F-57A8-E27B-E8475A10BDB2}" dt="2024-09-30T11:42:52.403" v="57"/>
        <pc:sldMkLst>
          <pc:docMk/>
          <pc:sldMk cId="0" sldId="281"/>
        </pc:sldMkLst>
        <pc:spChg chg="add">
          <ac:chgData name="Eva Woods" userId="S::eva.woods@cambridgeshirepeterborough-ca.gov.uk::cb7803fb-6bcb-4b2a-9af2-5d0a97e4d2ca" providerId="AD" clId="Web-{77A36F73-A73F-57A8-E27B-E8475A10BDB2}" dt="2024-09-30T11:42:52.403" v="57"/>
          <ac:spMkLst>
            <pc:docMk/>
            <pc:sldMk cId="0" sldId="281"/>
            <ac:spMk id="58" creationId="{5416DCBD-BAEF-F9B6-9071-4182602269B9}"/>
          </ac:spMkLst>
        </pc:spChg>
      </pc:sldChg>
      <pc:sldChg chg="addSp">
        <pc:chgData name="Eva Woods" userId="S::eva.woods@cambridgeshirepeterborough-ca.gov.uk::cb7803fb-6bcb-4b2a-9af2-5d0a97e4d2ca" providerId="AD" clId="Web-{77A36F73-A73F-57A8-E27B-E8475A10BDB2}" dt="2024-09-30T11:42:55.840" v="58"/>
        <pc:sldMkLst>
          <pc:docMk/>
          <pc:sldMk cId="0" sldId="282"/>
        </pc:sldMkLst>
        <pc:spChg chg="add">
          <ac:chgData name="Eva Woods" userId="S::eva.woods@cambridgeshirepeterborough-ca.gov.uk::cb7803fb-6bcb-4b2a-9af2-5d0a97e4d2ca" providerId="AD" clId="Web-{77A36F73-A73F-57A8-E27B-E8475A10BDB2}" dt="2024-09-30T11:42:55.840" v="58"/>
          <ac:spMkLst>
            <pc:docMk/>
            <pc:sldMk cId="0" sldId="282"/>
            <ac:spMk id="59" creationId="{0206FFFB-7C5D-513C-7CD9-1E59098DE874}"/>
          </ac:spMkLst>
        </pc:spChg>
      </pc:sldChg>
      <pc:sldChg chg="addSp">
        <pc:chgData name="Eva Woods" userId="S::eva.woods@cambridgeshirepeterborough-ca.gov.uk::cb7803fb-6bcb-4b2a-9af2-5d0a97e4d2ca" providerId="AD" clId="Web-{77A36F73-A73F-57A8-E27B-E8475A10BDB2}" dt="2024-09-30T11:43:00.466" v="59"/>
        <pc:sldMkLst>
          <pc:docMk/>
          <pc:sldMk cId="0" sldId="283"/>
        </pc:sldMkLst>
        <pc:spChg chg="add">
          <ac:chgData name="Eva Woods" userId="S::eva.woods@cambridgeshirepeterborough-ca.gov.uk::cb7803fb-6bcb-4b2a-9af2-5d0a97e4d2ca" providerId="AD" clId="Web-{77A36F73-A73F-57A8-E27B-E8475A10BDB2}" dt="2024-09-30T11:43:00.466" v="59"/>
          <ac:spMkLst>
            <pc:docMk/>
            <pc:sldMk cId="0" sldId="283"/>
            <ac:spMk id="57" creationId="{309C5A37-0D9E-CF01-25C7-76B1942868E8}"/>
          </ac:spMkLst>
        </pc:spChg>
      </pc:sldChg>
    </pc:docChg>
  </pc:docChgLst>
  <pc:docChgLst>
    <pc:chgData name="Eva Woods" userId="S::eva.woods@cambridgeshirepeterborough-ca.gov.uk::cb7803fb-6bcb-4b2a-9af2-5d0a97e4d2ca" providerId="AD" clId="Web-{85B221ED-E375-FFCC-11EF-30966653F6C0}"/>
    <pc:docChg chg="modSld">
      <pc:chgData name="Eva Woods" userId="S::eva.woods@cambridgeshirepeterborough-ca.gov.uk::cb7803fb-6bcb-4b2a-9af2-5d0a97e4d2ca" providerId="AD" clId="Web-{85B221ED-E375-FFCC-11EF-30966653F6C0}" dt="2024-09-24T10:08:10.632" v="1"/>
      <pc:docMkLst>
        <pc:docMk/>
      </pc:docMkLst>
      <pc:sldChg chg="mod setBg">
        <pc:chgData name="Eva Woods" userId="S::eva.woods@cambridgeshirepeterborough-ca.gov.uk::cb7803fb-6bcb-4b2a-9af2-5d0a97e4d2ca" providerId="AD" clId="Web-{85B221ED-E375-FFCC-11EF-30966653F6C0}" dt="2024-09-24T10:08:10.632" v="1"/>
        <pc:sldMkLst>
          <pc:docMk/>
          <pc:sldMk cId="0" sldId="257"/>
        </pc:sldMkLst>
      </pc:sldChg>
    </pc:docChg>
  </pc:docChgLst>
  <pc:docChgLst>
    <pc:chgData name="Eva Woods" userId="S::eva.woods@cambridgeshirepeterborough-ca.gov.uk::cb7803fb-6bcb-4b2a-9af2-5d0a97e4d2ca" providerId="AD" clId="Web-{A189979E-B030-C087-91AA-DFBF110D57DB}"/>
    <pc:docChg chg="mod delSld modSld">
      <pc:chgData name="Eva Woods" userId="S::eva.woods@cambridgeshirepeterborough-ca.gov.uk::cb7803fb-6bcb-4b2a-9af2-5d0a97e4d2ca" providerId="AD" clId="Web-{A189979E-B030-C087-91AA-DFBF110D57DB}" dt="2024-09-19T18:26:20.407" v="521" actId="20577"/>
      <pc:docMkLst>
        <pc:docMk/>
      </pc:docMkLst>
      <pc:sldChg chg="addSp delSp modSp">
        <pc:chgData name="Eva Woods" userId="S::eva.woods@cambridgeshirepeterborough-ca.gov.uk::cb7803fb-6bcb-4b2a-9af2-5d0a97e4d2ca" providerId="AD" clId="Web-{A189979E-B030-C087-91AA-DFBF110D57DB}" dt="2024-09-19T18:26:20.407" v="521" actId="20577"/>
        <pc:sldMkLst>
          <pc:docMk/>
          <pc:sldMk cId="0" sldId="257"/>
        </pc:sldMkLst>
        <pc:spChg chg="mod">
          <ac:chgData name="Eva Woods" userId="S::eva.woods@cambridgeshirepeterborough-ca.gov.uk::cb7803fb-6bcb-4b2a-9af2-5d0a97e4d2ca" providerId="AD" clId="Web-{A189979E-B030-C087-91AA-DFBF110D57DB}" dt="2024-09-19T16:06:51.747" v="4" actId="20577"/>
          <ac:spMkLst>
            <pc:docMk/>
            <pc:sldMk cId="0" sldId="257"/>
            <ac:spMk id="7" creationId="{00000000-0000-0000-0000-000000000000}"/>
          </ac:spMkLst>
        </pc:spChg>
        <pc:spChg chg="mod">
          <ac:chgData name="Eva Woods" userId="S::eva.woods@cambridgeshirepeterborough-ca.gov.uk::cb7803fb-6bcb-4b2a-9af2-5d0a97e4d2ca" providerId="AD" clId="Web-{A189979E-B030-C087-91AA-DFBF110D57DB}" dt="2024-09-19T16:07:23.092" v="8" actId="20577"/>
          <ac:spMkLst>
            <pc:docMk/>
            <pc:sldMk cId="0" sldId="257"/>
            <ac:spMk id="8" creationId="{00000000-0000-0000-0000-000000000000}"/>
          </ac:spMkLst>
        </pc:spChg>
        <pc:spChg chg="mod">
          <ac:chgData name="Eva Woods" userId="S::eva.woods@cambridgeshirepeterborough-ca.gov.uk::cb7803fb-6bcb-4b2a-9af2-5d0a97e4d2ca" providerId="AD" clId="Web-{A189979E-B030-C087-91AA-DFBF110D57DB}" dt="2024-09-19T16:07:28.420" v="13" actId="20577"/>
          <ac:spMkLst>
            <pc:docMk/>
            <pc:sldMk cId="0" sldId="257"/>
            <ac:spMk id="9" creationId="{00000000-0000-0000-0000-000000000000}"/>
          </ac:spMkLst>
        </pc:spChg>
        <pc:spChg chg="add del mod">
          <ac:chgData name="Eva Woods" userId="S::eva.woods@cambridgeshirepeterborough-ca.gov.uk::cb7803fb-6bcb-4b2a-9af2-5d0a97e4d2ca" providerId="AD" clId="Web-{A189979E-B030-C087-91AA-DFBF110D57DB}" dt="2024-09-19T18:21:22.714" v="482"/>
          <ac:spMkLst>
            <pc:docMk/>
            <pc:sldMk cId="0" sldId="257"/>
            <ac:spMk id="17" creationId="{477A9173-5C2B-18EA-2DE6-5CD3D1AF2CBE}"/>
          </ac:spMkLst>
        </pc:spChg>
        <pc:graphicFrameChg chg="add mod modGraphic">
          <ac:chgData name="Eva Woods" userId="S::eva.woods@cambridgeshirepeterborough-ca.gov.uk::cb7803fb-6bcb-4b2a-9af2-5d0a97e4d2ca" providerId="AD" clId="Web-{A189979E-B030-C087-91AA-DFBF110D57DB}" dt="2024-09-19T18:26:20.407" v="521" actId="20577"/>
          <ac:graphicFrameMkLst>
            <pc:docMk/>
            <pc:sldMk cId="0" sldId="257"/>
            <ac:graphicFrameMk id="18" creationId="{ED86BC5C-200D-1F05-3DBC-BC89E6BFEC21}"/>
          </ac:graphicFrameMkLst>
        </pc:graphicFrameChg>
        <pc:picChg chg="del mod">
          <ac:chgData name="Eva Woods" userId="S::eva.woods@cambridgeshirepeterborough-ca.gov.uk::cb7803fb-6bcb-4b2a-9af2-5d0a97e4d2ca" providerId="AD" clId="Web-{A189979E-B030-C087-91AA-DFBF110D57DB}" dt="2024-09-19T18:21:08.260" v="478"/>
          <ac:picMkLst>
            <pc:docMk/>
            <pc:sldMk cId="0" sldId="257"/>
            <ac:picMk id="6" creationId="{00000000-0000-0000-0000-000000000000}"/>
          </ac:picMkLst>
        </pc:picChg>
      </pc:sldChg>
      <pc:sldChg chg="modSp">
        <pc:chgData name="Eva Woods" userId="S::eva.woods@cambridgeshirepeterborough-ca.gov.uk::cb7803fb-6bcb-4b2a-9af2-5d0a97e4d2ca" providerId="AD" clId="Web-{A189979E-B030-C087-91AA-DFBF110D57DB}" dt="2024-09-19T18:02:59.651" v="311" actId="20577"/>
        <pc:sldMkLst>
          <pc:docMk/>
          <pc:sldMk cId="0" sldId="260"/>
        </pc:sldMkLst>
        <pc:spChg chg="mod">
          <ac:chgData name="Eva Woods" userId="S::eva.woods@cambridgeshirepeterborough-ca.gov.uk::cb7803fb-6bcb-4b2a-9af2-5d0a97e4d2ca" providerId="AD" clId="Web-{A189979E-B030-C087-91AA-DFBF110D57DB}" dt="2024-09-19T18:02:59.651" v="311" actId="20577"/>
          <ac:spMkLst>
            <pc:docMk/>
            <pc:sldMk cId="0" sldId="260"/>
            <ac:spMk id="35" creationId="{00000000-0000-0000-0000-000000000000}"/>
          </ac:spMkLst>
        </pc:spChg>
        <pc:spChg chg="mod">
          <ac:chgData name="Eva Woods" userId="S::eva.woods@cambridgeshirepeterborough-ca.gov.uk::cb7803fb-6bcb-4b2a-9af2-5d0a97e4d2ca" providerId="AD" clId="Web-{A189979E-B030-C087-91AA-DFBF110D57DB}" dt="2024-09-19T17:52:28.903" v="220" actId="20577"/>
          <ac:spMkLst>
            <pc:docMk/>
            <pc:sldMk cId="0" sldId="260"/>
            <ac:spMk id="36" creationId="{00000000-0000-0000-0000-000000000000}"/>
          </ac:spMkLst>
        </pc:spChg>
      </pc:sldChg>
      <pc:sldChg chg="modSp">
        <pc:chgData name="Eva Woods" userId="S::eva.woods@cambridgeshirepeterborough-ca.gov.uk::cb7803fb-6bcb-4b2a-9af2-5d0a97e4d2ca" providerId="AD" clId="Web-{A189979E-B030-C087-91AA-DFBF110D57DB}" dt="2024-09-19T17:54:23.583" v="225" actId="20577"/>
        <pc:sldMkLst>
          <pc:docMk/>
          <pc:sldMk cId="0" sldId="262"/>
        </pc:sldMkLst>
        <pc:spChg chg="mod">
          <ac:chgData name="Eva Woods" userId="S::eva.woods@cambridgeshirepeterborough-ca.gov.uk::cb7803fb-6bcb-4b2a-9af2-5d0a97e4d2ca" providerId="AD" clId="Web-{A189979E-B030-C087-91AA-DFBF110D57DB}" dt="2024-09-19T17:54:21.302" v="224" actId="20577"/>
          <ac:spMkLst>
            <pc:docMk/>
            <pc:sldMk cId="0" sldId="262"/>
            <ac:spMk id="33" creationId="{00000000-0000-0000-0000-000000000000}"/>
          </ac:spMkLst>
        </pc:spChg>
        <pc:spChg chg="mod">
          <ac:chgData name="Eva Woods" userId="S::eva.woods@cambridgeshirepeterborough-ca.gov.uk::cb7803fb-6bcb-4b2a-9af2-5d0a97e4d2ca" providerId="AD" clId="Web-{A189979E-B030-C087-91AA-DFBF110D57DB}" dt="2024-09-19T17:54:23.583" v="225" actId="20577"/>
          <ac:spMkLst>
            <pc:docMk/>
            <pc:sldMk cId="0" sldId="262"/>
            <ac:spMk id="34" creationId="{00000000-0000-0000-0000-000000000000}"/>
          </ac:spMkLst>
        </pc:spChg>
      </pc:sldChg>
      <pc:sldChg chg="modSp">
        <pc:chgData name="Eva Woods" userId="S::eva.woods@cambridgeshirepeterborough-ca.gov.uk::cb7803fb-6bcb-4b2a-9af2-5d0a97e4d2ca" providerId="AD" clId="Web-{A189979E-B030-C087-91AA-DFBF110D57DB}" dt="2024-09-19T16:16:06.910" v="38" actId="20577"/>
        <pc:sldMkLst>
          <pc:docMk/>
          <pc:sldMk cId="0" sldId="264"/>
        </pc:sldMkLst>
        <pc:spChg chg="mod">
          <ac:chgData name="Eva Woods" userId="S::eva.woods@cambridgeshirepeterborough-ca.gov.uk::cb7803fb-6bcb-4b2a-9af2-5d0a97e4d2ca" providerId="AD" clId="Web-{A189979E-B030-C087-91AA-DFBF110D57DB}" dt="2024-09-19T16:16:03.879" v="34" actId="20577"/>
          <ac:spMkLst>
            <pc:docMk/>
            <pc:sldMk cId="0" sldId="264"/>
            <ac:spMk id="34" creationId="{00000000-0000-0000-0000-000000000000}"/>
          </ac:spMkLst>
        </pc:spChg>
        <pc:spChg chg="mod">
          <ac:chgData name="Eva Woods" userId="S::eva.woods@cambridgeshirepeterborough-ca.gov.uk::cb7803fb-6bcb-4b2a-9af2-5d0a97e4d2ca" providerId="AD" clId="Web-{A189979E-B030-C087-91AA-DFBF110D57DB}" dt="2024-09-19T16:16:06.910" v="38" actId="20577"/>
          <ac:spMkLst>
            <pc:docMk/>
            <pc:sldMk cId="0" sldId="264"/>
            <ac:spMk id="35" creationId="{00000000-0000-0000-0000-000000000000}"/>
          </ac:spMkLst>
        </pc:spChg>
      </pc:sldChg>
      <pc:sldChg chg="modSp">
        <pc:chgData name="Eva Woods" userId="S::eva.woods@cambridgeshirepeterborough-ca.gov.uk::cb7803fb-6bcb-4b2a-9af2-5d0a97e4d2ca" providerId="AD" clId="Web-{A189979E-B030-C087-91AA-DFBF110D57DB}" dt="2024-09-19T18:00:24.937" v="308" actId="20577"/>
        <pc:sldMkLst>
          <pc:docMk/>
          <pc:sldMk cId="0" sldId="266"/>
        </pc:sldMkLst>
        <pc:spChg chg="mod">
          <ac:chgData name="Eva Woods" userId="S::eva.woods@cambridgeshirepeterborough-ca.gov.uk::cb7803fb-6bcb-4b2a-9af2-5d0a97e4d2ca" providerId="AD" clId="Web-{A189979E-B030-C087-91AA-DFBF110D57DB}" dt="2024-09-19T18:00:24.937" v="308" actId="20577"/>
          <ac:spMkLst>
            <pc:docMk/>
            <pc:sldMk cId="0" sldId="266"/>
            <ac:spMk id="34" creationId="{00000000-0000-0000-0000-000000000000}"/>
          </ac:spMkLst>
        </pc:spChg>
        <pc:spChg chg="mod">
          <ac:chgData name="Eva Woods" userId="S::eva.woods@cambridgeshirepeterborough-ca.gov.uk::cb7803fb-6bcb-4b2a-9af2-5d0a97e4d2ca" providerId="AD" clId="Web-{A189979E-B030-C087-91AA-DFBF110D57DB}" dt="2024-09-19T17:56:18.873" v="232" actId="20577"/>
          <ac:spMkLst>
            <pc:docMk/>
            <pc:sldMk cId="0" sldId="266"/>
            <ac:spMk id="35" creationId="{00000000-0000-0000-0000-000000000000}"/>
          </ac:spMkLst>
        </pc:spChg>
      </pc:sldChg>
      <pc:sldChg chg="modSp">
        <pc:chgData name="Eva Woods" userId="S::eva.woods@cambridgeshirepeterborough-ca.gov.uk::cb7803fb-6bcb-4b2a-9af2-5d0a97e4d2ca" providerId="AD" clId="Web-{A189979E-B030-C087-91AA-DFBF110D57DB}" dt="2024-09-19T16:34:08.276" v="53" actId="20577"/>
        <pc:sldMkLst>
          <pc:docMk/>
          <pc:sldMk cId="0" sldId="268"/>
        </pc:sldMkLst>
        <pc:spChg chg="mod">
          <ac:chgData name="Eva Woods" userId="S::eva.woods@cambridgeshirepeterborough-ca.gov.uk::cb7803fb-6bcb-4b2a-9af2-5d0a97e4d2ca" providerId="AD" clId="Web-{A189979E-B030-C087-91AA-DFBF110D57DB}" dt="2024-09-19T16:33:55.822" v="51" actId="20577"/>
          <ac:spMkLst>
            <pc:docMk/>
            <pc:sldMk cId="0" sldId="268"/>
            <ac:spMk id="34" creationId="{00000000-0000-0000-0000-000000000000}"/>
          </ac:spMkLst>
        </pc:spChg>
        <pc:spChg chg="mod">
          <ac:chgData name="Eva Woods" userId="S::eva.woods@cambridgeshirepeterborough-ca.gov.uk::cb7803fb-6bcb-4b2a-9af2-5d0a97e4d2ca" providerId="AD" clId="Web-{A189979E-B030-C087-91AA-DFBF110D57DB}" dt="2024-09-19T16:34:08.276" v="53" actId="20577"/>
          <ac:spMkLst>
            <pc:docMk/>
            <pc:sldMk cId="0" sldId="268"/>
            <ac:spMk id="35" creationId="{00000000-0000-0000-0000-000000000000}"/>
          </ac:spMkLst>
        </pc:spChg>
      </pc:sldChg>
      <pc:sldChg chg="modSp">
        <pc:chgData name="Eva Woods" userId="S::eva.woods@cambridgeshirepeterborough-ca.gov.uk::cb7803fb-6bcb-4b2a-9af2-5d0a97e4d2ca" providerId="AD" clId="Web-{A189979E-B030-C087-91AA-DFBF110D57DB}" dt="2024-09-19T16:35:03.887" v="65" actId="20577"/>
        <pc:sldMkLst>
          <pc:docMk/>
          <pc:sldMk cId="0" sldId="270"/>
        </pc:sldMkLst>
        <pc:spChg chg="mod">
          <ac:chgData name="Eva Woods" userId="S::eva.woods@cambridgeshirepeterborough-ca.gov.uk::cb7803fb-6bcb-4b2a-9af2-5d0a97e4d2ca" providerId="AD" clId="Web-{A189979E-B030-C087-91AA-DFBF110D57DB}" dt="2024-09-19T16:34:49.121" v="56" actId="20577"/>
          <ac:spMkLst>
            <pc:docMk/>
            <pc:sldMk cId="0" sldId="270"/>
            <ac:spMk id="34" creationId="{00000000-0000-0000-0000-000000000000}"/>
          </ac:spMkLst>
        </pc:spChg>
        <pc:spChg chg="mod">
          <ac:chgData name="Eva Woods" userId="S::eva.woods@cambridgeshirepeterborough-ca.gov.uk::cb7803fb-6bcb-4b2a-9af2-5d0a97e4d2ca" providerId="AD" clId="Web-{A189979E-B030-C087-91AA-DFBF110D57DB}" dt="2024-09-19T16:35:03.887" v="65" actId="20577"/>
          <ac:spMkLst>
            <pc:docMk/>
            <pc:sldMk cId="0" sldId="270"/>
            <ac:spMk id="35" creationId="{00000000-0000-0000-0000-000000000000}"/>
          </ac:spMkLst>
        </pc:spChg>
      </pc:sldChg>
      <pc:sldChg chg="modSp">
        <pc:chgData name="Eva Woods" userId="S::eva.woods@cambridgeshirepeterborough-ca.gov.uk::cb7803fb-6bcb-4b2a-9af2-5d0a97e4d2ca" providerId="AD" clId="Web-{A189979E-B030-C087-91AA-DFBF110D57DB}" dt="2024-09-19T16:37:19.532" v="71" actId="20577"/>
        <pc:sldMkLst>
          <pc:docMk/>
          <pc:sldMk cId="0" sldId="272"/>
        </pc:sldMkLst>
        <pc:spChg chg="mod">
          <ac:chgData name="Eva Woods" userId="S::eva.woods@cambridgeshirepeterborough-ca.gov.uk::cb7803fb-6bcb-4b2a-9af2-5d0a97e4d2ca" providerId="AD" clId="Web-{A189979E-B030-C087-91AA-DFBF110D57DB}" dt="2024-09-19T16:37:17.188" v="69" actId="20577"/>
          <ac:spMkLst>
            <pc:docMk/>
            <pc:sldMk cId="0" sldId="272"/>
            <ac:spMk id="34" creationId="{00000000-0000-0000-0000-000000000000}"/>
          </ac:spMkLst>
        </pc:spChg>
        <pc:spChg chg="mod">
          <ac:chgData name="Eva Woods" userId="S::eva.woods@cambridgeshirepeterborough-ca.gov.uk::cb7803fb-6bcb-4b2a-9af2-5d0a97e4d2ca" providerId="AD" clId="Web-{A189979E-B030-C087-91AA-DFBF110D57DB}" dt="2024-09-19T16:37:19.532" v="71" actId="20577"/>
          <ac:spMkLst>
            <pc:docMk/>
            <pc:sldMk cId="0" sldId="272"/>
            <ac:spMk id="35" creationId="{00000000-0000-0000-0000-000000000000}"/>
          </ac:spMkLst>
        </pc:spChg>
      </pc:sldChg>
      <pc:sldChg chg="modSp">
        <pc:chgData name="Eva Woods" userId="S::eva.woods@cambridgeshirepeterborough-ca.gov.uk::cb7803fb-6bcb-4b2a-9af2-5d0a97e4d2ca" providerId="AD" clId="Web-{A189979E-B030-C087-91AA-DFBF110D57DB}" dt="2024-09-19T16:39:50.787" v="77" actId="20577"/>
        <pc:sldMkLst>
          <pc:docMk/>
          <pc:sldMk cId="0" sldId="274"/>
        </pc:sldMkLst>
        <pc:spChg chg="mod">
          <ac:chgData name="Eva Woods" userId="S::eva.woods@cambridgeshirepeterborough-ca.gov.uk::cb7803fb-6bcb-4b2a-9af2-5d0a97e4d2ca" providerId="AD" clId="Web-{A189979E-B030-C087-91AA-DFBF110D57DB}" dt="2024-09-19T16:38:33.207" v="73" actId="20577"/>
          <ac:spMkLst>
            <pc:docMk/>
            <pc:sldMk cId="0" sldId="274"/>
            <ac:spMk id="34" creationId="{00000000-0000-0000-0000-000000000000}"/>
          </ac:spMkLst>
        </pc:spChg>
        <pc:spChg chg="mod">
          <ac:chgData name="Eva Woods" userId="S::eva.woods@cambridgeshirepeterborough-ca.gov.uk::cb7803fb-6bcb-4b2a-9af2-5d0a97e4d2ca" providerId="AD" clId="Web-{A189979E-B030-C087-91AA-DFBF110D57DB}" dt="2024-09-19T16:39:50.787" v="77" actId="20577"/>
          <ac:spMkLst>
            <pc:docMk/>
            <pc:sldMk cId="0" sldId="274"/>
            <ac:spMk id="35" creationId="{00000000-0000-0000-0000-000000000000}"/>
          </ac:spMkLst>
        </pc:spChg>
      </pc:sldChg>
      <pc:sldChg chg="modSp">
        <pc:chgData name="Eva Woods" userId="S::eva.woods@cambridgeshirepeterborough-ca.gov.uk::cb7803fb-6bcb-4b2a-9af2-5d0a97e4d2ca" providerId="AD" clId="Web-{A189979E-B030-C087-91AA-DFBF110D57DB}" dt="2024-09-19T16:41:37.447" v="81" actId="20577"/>
        <pc:sldMkLst>
          <pc:docMk/>
          <pc:sldMk cId="0" sldId="276"/>
        </pc:sldMkLst>
        <pc:spChg chg="mod">
          <ac:chgData name="Eva Woods" userId="S::eva.woods@cambridgeshirepeterborough-ca.gov.uk::cb7803fb-6bcb-4b2a-9af2-5d0a97e4d2ca" providerId="AD" clId="Web-{A189979E-B030-C087-91AA-DFBF110D57DB}" dt="2024-09-19T16:41:37.447" v="81" actId="20577"/>
          <ac:spMkLst>
            <pc:docMk/>
            <pc:sldMk cId="0" sldId="276"/>
            <ac:spMk id="35" creationId="{00000000-0000-0000-0000-000000000000}"/>
          </ac:spMkLst>
        </pc:spChg>
      </pc:sldChg>
      <pc:sldChg chg="modSp">
        <pc:chgData name="Eva Woods" userId="S::eva.woods@cambridgeshirepeterborough-ca.gov.uk::cb7803fb-6bcb-4b2a-9af2-5d0a97e4d2ca" providerId="AD" clId="Web-{A189979E-B030-C087-91AA-DFBF110D57DB}" dt="2024-09-19T17:38:09.639" v="146" actId="20577"/>
        <pc:sldMkLst>
          <pc:docMk/>
          <pc:sldMk cId="0" sldId="278"/>
        </pc:sldMkLst>
        <pc:spChg chg="mod">
          <ac:chgData name="Eva Woods" userId="S::eva.woods@cambridgeshirepeterborough-ca.gov.uk::cb7803fb-6bcb-4b2a-9af2-5d0a97e4d2ca" providerId="AD" clId="Web-{A189979E-B030-C087-91AA-DFBF110D57DB}" dt="2024-09-19T16:43:01.200" v="90" actId="20577"/>
          <ac:spMkLst>
            <pc:docMk/>
            <pc:sldMk cId="0" sldId="278"/>
            <ac:spMk id="30" creationId="{00000000-0000-0000-0000-000000000000}"/>
          </ac:spMkLst>
        </pc:spChg>
        <pc:spChg chg="mod">
          <ac:chgData name="Eva Woods" userId="S::eva.woods@cambridgeshirepeterborough-ca.gov.uk::cb7803fb-6bcb-4b2a-9af2-5d0a97e4d2ca" providerId="AD" clId="Web-{A189979E-B030-C087-91AA-DFBF110D57DB}" dt="2024-09-19T16:43:33.029" v="92" actId="20577"/>
          <ac:spMkLst>
            <pc:docMk/>
            <pc:sldMk cId="0" sldId="278"/>
            <ac:spMk id="31" creationId="{00000000-0000-0000-0000-000000000000}"/>
          </ac:spMkLst>
        </pc:spChg>
        <pc:spChg chg="mod">
          <ac:chgData name="Eva Woods" userId="S::eva.woods@cambridgeshirepeterborough-ca.gov.uk::cb7803fb-6bcb-4b2a-9af2-5d0a97e4d2ca" providerId="AD" clId="Web-{A189979E-B030-C087-91AA-DFBF110D57DB}" dt="2024-09-19T16:42:50.919" v="87" actId="20577"/>
          <ac:spMkLst>
            <pc:docMk/>
            <pc:sldMk cId="0" sldId="278"/>
            <ac:spMk id="38" creationId="{00000000-0000-0000-0000-000000000000}"/>
          </ac:spMkLst>
        </pc:spChg>
        <pc:spChg chg="mod">
          <ac:chgData name="Eva Woods" userId="S::eva.woods@cambridgeshirepeterborough-ca.gov.uk::cb7803fb-6bcb-4b2a-9af2-5d0a97e4d2ca" providerId="AD" clId="Web-{A189979E-B030-C087-91AA-DFBF110D57DB}" dt="2024-09-19T16:45:24.643" v="97" actId="20577"/>
          <ac:spMkLst>
            <pc:docMk/>
            <pc:sldMk cId="0" sldId="278"/>
            <ac:spMk id="53" creationId="{00000000-0000-0000-0000-000000000000}"/>
          </ac:spMkLst>
        </pc:spChg>
        <pc:spChg chg="mod">
          <ac:chgData name="Eva Woods" userId="S::eva.woods@cambridgeshirepeterborough-ca.gov.uk::cb7803fb-6bcb-4b2a-9af2-5d0a97e4d2ca" providerId="AD" clId="Web-{A189979E-B030-C087-91AA-DFBF110D57DB}" dt="2024-09-19T17:38:09.639" v="146" actId="20577"/>
          <ac:spMkLst>
            <pc:docMk/>
            <pc:sldMk cId="0" sldId="278"/>
            <ac:spMk id="54" creationId="{00000000-0000-0000-0000-000000000000}"/>
          </ac:spMkLst>
        </pc:spChg>
      </pc:sldChg>
      <pc:sldChg chg="modSp">
        <pc:chgData name="Eva Woods" userId="S::eva.woods@cambridgeshirepeterborough-ca.gov.uk::cb7803fb-6bcb-4b2a-9af2-5d0a97e4d2ca" providerId="AD" clId="Web-{A189979E-B030-C087-91AA-DFBF110D57DB}" dt="2024-09-19T17:34:35.311" v="120" actId="20577"/>
        <pc:sldMkLst>
          <pc:docMk/>
          <pc:sldMk cId="0" sldId="279"/>
        </pc:sldMkLst>
        <pc:spChg chg="mod">
          <ac:chgData name="Eva Woods" userId="S::eva.woods@cambridgeshirepeterborough-ca.gov.uk::cb7803fb-6bcb-4b2a-9af2-5d0a97e4d2ca" providerId="AD" clId="Web-{A189979E-B030-C087-91AA-DFBF110D57DB}" dt="2024-09-19T17:34:33.030" v="118" actId="20577"/>
          <ac:spMkLst>
            <pc:docMk/>
            <pc:sldMk cId="0" sldId="279"/>
            <ac:spMk id="29" creationId="{00000000-0000-0000-0000-000000000000}"/>
          </ac:spMkLst>
        </pc:spChg>
        <pc:spChg chg="mod">
          <ac:chgData name="Eva Woods" userId="S::eva.woods@cambridgeshirepeterborough-ca.gov.uk::cb7803fb-6bcb-4b2a-9af2-5d0a97e4d2ca" providerId="AD" clId="Web-{A189979E-B030-C087-91AA-DFBF110D57DB}" dt="2024-09-19T17:34:35.311" v="120" actId="20577"/>
          <ac:spMkLst>
            <pc:docMk/>
            <pc:sldMk cId="0" sldId="279"/>
            <ac:spMk id="30" creationId="{00000000-0000-0000-0000-000000000000}"/>
          </ac:spMkLst>
        </pc:spChg>
        <pc:spChg chg="mod">
          <ac:chgData name="Eva Woods" userId="S::eva.woods@cambridgeshirepeterborough-ca.gov.uk::cb7803fb-6bcb-4b2a-9af2-5d0a97e4d2ca" providerId="AD" clId="Web-{A189979E-B030-C087-91AA-DFBF110D57DB}" dt="2024-09-19T17:33:57.121" v="112" actId="20577"/>
          <ac:spMkLst>
            <pc:docMk/>
            <pc:sldMk cId="0" sldId="279"/>
            <ac:spMk id="36" creationId="{00000000-0000-0000-0000-000000000000}"/>
          </ac:spMkLst>
        </pc:spChg>
      </pc:sldChg>
      <pc:sldChg chg="modSp">
        <pc:chgData name="Eva Woods" userId="S::eva.woods@cambridgeshirepeterborough-ca.gov.uk::cb7803fb-6bcb-4b2a-9af2-5d0a97e4d2ca" providerId="AD" clId="Web-{A189979E-B030-C087-91AA-DFBF110D57DB}" dt="2024-09-19T17:37:56.388" v="137" actId="1076"/>
        <pc:sldMkLst>
          <pc:docMk/>
          <pc:sldMk cId="0" sldId="280"/>
        </pc:sldMkLst>
        <pc:spChg chg="mod">
          <ac:chgData name="Eva Woods" userId="S::eva.woods@cambridgeshirepeterborough-ca.gov.uk::cb7803fb-6bcb-4b2a-9af2-5d0a97e4d2ca" providerId="AD" clId="Web-{A189979E-B030-C087-91AA-DFBF110D57DB}" dt="2024-09-19T17:36:23.725" v="128" actId="20577"/>
          <ac:spMkLst>
            <pc:docMk/>
            <pc:sldMk cId="0" sldId="280"/>
            <ac:spMk id="26" creationId="{00000000-0000-0000-0000-000000000000}"/>
          </ac:spMkLst>
        </pc:spChg>
        <pc:spChg chg="mod">
          <ac:chgData name="Eva Woods" userId="S::eva.woods@cambridgeshirepeterborough-ca.gov.uk::cb7803fb-6bcb-4b2a-9af2-5d0a97e4d2ca" providerId="AD" clId="Web-{A189979E-B030-C087-91AA-DFBF110D57DB}" dt="2024-09-19T17:36:40.914" v="131" actId="20577"/>
          <ac:spMkLst>
            <pc:docMk/>
            <pc:sldMk cId="0" sldId="280"/>
            <ac:spMk id="27" creationId="{00000000-0000-0000-0000-000000000000}"/>
          </ac:spMkLst>
        </pc:spChg>
        <pc:spChg chg="mod">
          <ac:chgData name="Eva Woods" userId="S::eva.woods@cambridgeshirepeterborough-ca.gov.uk::cb7803fb-6bcb-4b2a-9af2-5d0a97e4d2ca" providerId="AD" clId="Web-{A189979E-B030-C087-91AA-DFBF110D57DB}" dt="2024-09-19T17:36:04.052" v="124" actId="20577"/>
          <ac:spMkLst>
            <pc:docMk/>
            <pc:sldMk cId="0" sldId="280"/>
            <ac:spMk id="33" creationId="{00000000-0000-0000-0000-000000000000}"/>
          </ac:spMkLst>
        </pc:spChg>
        <pc:spChg chg="mod">
          <ac:chgData name="Eva Woods" userId="S::eva.woods@cambridgeshirepeterborough-ca.gov.uk::cb7803fb-6bcb-4b2a-9af2-5d0a97e4d2ca" providerId="AD" clId="Web-{A189979E-B030-C087-91AA-DFBF110D57DB}" dt="2024-09-19T17:37:40.387" v="134" actId="1076"/>
          <ac:spMkLst>
            <pc:docMk/>
            <pc:sldMk cId="0" sldId="280"/>
            <ac:spMk id="47" creationId="{00000000-0000-0000-0000-000000000000}"/>
          </ac:spMkLst>
        </pc:spChg>
        <pc:spChg chg="mod">
          <ac:chgData name="Eva Woods" userId="S::eva.woods@cambridgeshirepeterborough-ca.gov.uk::cb7803fb-6bcb-4b2a-9af2-5d0a97e4d2ca" providerId="AD" clId="Web-{A189979E-B030-C087-91AA-DFBF110D57DB}" dt="2024-09-19T17:37:36.012" v="133" actId="1076"/>
          <ac:spMkLst>
            <pc:docMk/>
            <pc:sldMk cId="0" sldId="280"/>
            <ac:spMk id="48" creationId="{00000000-0000-0000-0000-000000000000}"/>
          </ac:spMkLst>
        </pc:spChg>
        <pc:spChg chg="mod">
          <ac:chgData name="Eva Woods" userId="S::eva.woods@cambridgeshirepeterborough-ca.gov.uk::cb7803fb-6bcb-4b2a-9af2-5d0a97e4d2ca" providerId="AD" clId="Web-{A189979E-B030-C087-91AA-DFBF110D57DB}" dt="2024-09-19T17:37:56.388" v="137" actId="1076"/>
          <ac:spMkLst>
            <pc:docMk/>
            <pc:sldMk cId="0" sldId="280"/>
            <ac:spMk id="50" creationId="{00000000-0000-0000-0000-000000000000}"/>
          </ac:spMkLst>
        </pc:spChg>
        <pc:spChg chg="mod">
          <ac:chgData name="Eva Woods" userId="S::eva.woods@cambridgeshirepeterborough-ca.gov.uk::cb7803fb-6bcb-4b2a-9af2-5d0a97e4d2ca" providerId="AD" clId="Web-{A189979E-B030-C087-91AA-DFBF110D57DB}" dt="2024-09-19T17:37:51.309" v="136" actId="1076"/>
          <ac:spMkLst>
            <pc:docMk/>
            <pc:sldMk cId="0" sldId="280"/>
            <ac:spMk id="51" creationId="{00000000-0000-0000-0000-000000000000}"/>
          </ac:spMkLst>
        </pc:spChg>
      </pc:sldChg>
      <pc:sldChg chg="modSp">
        <pc:chgData name="Eva Woods" userId="S::eva.woods@cambridgeshirepeterborough-ca.gov.uk::cb7803fb-6bcb-4b2a-9af2-5d0a97e4d2ca" providerId="AD" clId="Web-{A189979E-B030-C087-91AA-DFBF110D57DB}" dt="2024-09-19T17:40:17.757" v="182" actId="20577"/>
        <pc:sldMkLst>
          <pc:docMk/>
          <pc:sldMk cId="0" sldId="281"/>
        </pc:sldMkLst>
        <pc:spChg chg="mod">
          <ac:chgData name="Eva Woods" userId="S::eva.woods@cambridgeshirepeterborough-ca.gov.uk::cb7803fb-6bcb-4b2a-9af2-5d0a97e4d2ca" providerId="AD" clId="Web-{A189979E-B030-C087-91AA-DFBF110D57DB}" dt="2024-09-19T17:40:17.757" v="182" actId="20577"/>
          <ac:spMkLst>
            <pc:docMk/>
            <pc:sldMk cId="0" sldId="281"/>
            <ac:spMk id="11" creationId="{00000000-0000-0000-0000-000000000000}"/>
          </ac:spMkLst>
        </pc:spChg>
        <pc:spChg chg="mod">
          <ac:chgData name="Eva Woods" userId="S::eva.woods@cambridgeshirepeterborough-ca.gov.uk::cb7803fb-6bcb-4b2a-9af2-5d0a97e4d2ca" providerId="AD" clId="Web-{A189979E-B030-C087-91AA-DFBF110D57DB}" dt="2024-09-19T17:39:14.362" v="155" actId="20577"/>
          <ac:spMkLst>
            <pc:docMk/>
            <pc:sldMk cId="0" sldId="281"/>
            <ac:spMk id="24" creationId="{00000000-0000-0000-0000-000000000000}"/>
          </ac:spMkLst>
        </pc:spChg>
        <pc:spChg chg="mod">
          <ac:chgData name="Eva Woods" userId="S::eva.woods@cambridgeshirepeterborough-ca.gov.uk::cb7803fb-6bcb-4b2a-9af2-5d0a97e4d2ca" providerId="AD" clId="Web-{A189979E-B030-C087-91AA-DFBF110D57DB}" dt="2024-09-19T17:39:16.706" v="157" actId="20577"/>
          <ac:spMkLst>
            <pc:docMk/>
            <pc:sldMk cId="0" sldId="281"/>
            <ac:spMk id="25" creationId="{00000000-0000-0000-0000-000000000000}"/>
          </ac:spMkLst>
        </pc:spChg>
        <pc:spChg chg="mod">
          <ac:chgData name="Eva Woods" userId="S::eva.woods@cambridgeshirepeterborough-ca.gov.uk::cb7803fb-6bcb-4b2a-9af2-5d0a97e4d2ca" providerId="AD" clId="Web-{A189979E-B030-C087-91AA-DFBF110D57DB}" dt="2024-09-19T17:38:47.751" v="151" actId="20577"/>
          <ac:spMkLst>
            <pc:docMk/>
            <pc:sldMk cId="0" sldId="281"/>
            <ac:spMk id="31" creationId="{00000000-0000-0000-0000-000000000000}"/>
          </ac:spMkLst>
        </pc:spChg>
        <pc:spChg chg="mod">
          <ac:chgData name="Eva Woods" userId="S::eva.woods@cambridgeshirepeterborough-ca.gov.uk::cb7803fb-6bcb-4b2a-9af2-5d0a97e4d2ca" providerId="AD" clId="Web-{A189979E-B030-C087-91AA-DFBF110D57DB}" dt="2024-09-19T17:39:43.208" v="168" actId="20577"/>
          <ac:spMkLst>
            <pc:docMk/>
            <pc:sldMk cId="0" sldId="281"/>
            <ac:spMk id="42" creationId="{00000000-0000-0000-0000-000000000000}"/>
          </ac:spMkLst>
        </pc:spChg>
      </pc:sldChg>
      <pc:sldChg chg="modSp">
        <pc:chgData name="Eva Woods" userId="S::eva.woods@cambridgeshirepeterborough-ca.gov.uk::cb7803fb-6bcb-4b2a-9af2-5d0a97e4d2ca" providerId="AD" clId="Web-{A189979E-B030-C087-91AA-DFBF110D57DB}" dt="2024-09-19T17:41:24.575" v="192" actId="20577"/>
        <pc:sldMkLst>
          <pc:docMk/>
          <pc:sldMk cId="0" sldId="282"/>
        </pc:sldMkLst>
        <pc:spChg chg="mod">
          <ac:chgData name="Eva Woods" userId="S::eva.woods@cambridgeshirepeterborough-ca.gov.uk::cb7803fb-6bcb-4b2a-9af2-5d0a97e4d2ca" providerId="AD" clId="Web-{A189979E-B030-C087-91AA-DFBF110D57DB}" dt="2024-09-19T17:41:12.902" v="189" actId="20577"/>
          <ac:spMkLst>
            <pc:docMk/>
            <pc:sldMk cId="0" sldId="282"/>
            <ac:spMk id="25" creationId="{00000000-0000-0000-0000-000000000000}"/>
          </ac:spMkLst>
        </pc:spChg>
        <pc:spChg chg="mod">
          <ac:chgData name="Eva Woods" userId="S::eva.woods@cambridgeshirepeterborough-ca.gov.uk::cb7803fb-6bcb-4b2a-9af2-5d0a97e4d2ca" providerId="AD" clId="Web-{A189979E-B030-C087-91AA-DFBF110D57DB}" dt="2024-09-19T17:41:24.575" v="192" actId="20577"/>
          <ac:spMkLst>
            <pc:docMk/>
            <pc:sldMk cId="0" sldId="282"/>
            <ac:spMk id="26" creationId="{00000000-0000-0000-0000-000000000000}"/>
          </ac:spMkLst>
        </pc:spChg>
        <pc:spChg chg="mod">
          <ac:chgData name="Eva Woods" userId="S::eva.woods@cambridgeshirepeterborough-ca.gov.uk::cb7803fb-6bcb-4b2a-9af2-5d0a97e4d2ca" providerId="AD" clId="Web-{A189979E-B030-C087-91AA-DFBF110D57DB}" dt="2024-09-19T17:41:01.245" v="186" actId="20577"/>
          <ac:spMkLst>
            <pc:docMk/>
            <pc:sldMk cId="0" sldId="282"/>
            <ac:spMk id="32" creationId="{00000000-0000-0000-0000-000000000000}"/>
          </ac:spMkLst>
        </pc:spChg>
      </pc:sldChg>
      <pc:sldChg chg="delSp modSp">
        <pc:chgData name="Eva Woods" userId="S::eva.woods@cambridgeshirepeterborough-ca.gov.uk::cb7803fb-6bcb-4b2a-9af2-5d0a97e4d2ca" providerId="AD" clId="Web-{A189979E-B030-C087-91AA-DFBF110D57DB}" dt="2024-09-19T17:44:38.042" v="216" actId="1076"/>
        <pc:sldMkLst>
          <pc:docMk/>
          <pc:sldMk cId="0" sldId="283"/>
        </pc:sldMkLst>
        <pc:spChg chg="mod">
          <ac:chgData name="Eva Woods" userId="S::eva.woods@cambridgeshirepeterborough-ca.gov.uk::cb7803fb-6bcb-4b2a-9af2-5d0a97e4d2ca" providerId="AD" clId="Web-{A189979E-B030-C087-91AA-DFBF110D57DB}" dt="2024-09-19T17:43:28.021" v="200" actId="20577"/>
          <ac:spMkLst>
            <pc:docMk/>
            <pc:sldMk cId="0" sldId="283"/>
            <ac:spMk id="27" creationId="{00000000-0000-0000-0000-000000000000}"/>
          </ac:spMkLst>
        </pc:spChg>
        <pc:spChg chg="mod">
          <ac:chgData name="Eva Woods" userId="S::eva.woods@cambridgeshirepeterborough-ca.gov.uk::cb7803fb-6bcb-4b2a-9af2-5d0a97e4d2ca" providerId="AD" clId="Web-{A189979E-B030-C087-91AA-DFBF110D57DB}" dt="2024-09-19T17:43:39.537" v="202" actId="20577"/>
          <ac:spMkLst>
            <pc:docMk/>
            <pc:sldMk cId="0" sldId="283"/>
            <ac:spMk id="28" creationId="{00000000-0000-0000-0000-000000000000}"/>
          </ac:spMkLst>
        </pc:spChg>
        <pc:spChg chg="mod">
          <ac:chgData name="Eva Woods" userId="S::eva.woods@cambridgeshirepeterborough-ca.gov.uk::cb7803fb-6bcb-4b2a-9af2-5d0a97e4d2ca" providerId="AD" clId="Web-{A189979E-B030-C087-91AA-DFBF110D57DB}" dt="2024-09-19T17:43:19.489" v="195" actId="20577"/>
          <ac:spMkLst>
            <pc:docMk/>
            <pc:sldMk cId="0" sldId="283"/>
            <ac:spMk id="34" creationId="{00000000-0000-0000-0000-000000000000}"/>
          </ac:spMkLst>
        </pc:spChg>
        <pc:spChg chg="mod">
          <ac:chgData name="Eva Woods" userId="S::eva.woods@cambridgeshirepeterborough-ca.gov.uk::cb7803fb-6bcb-4b2a-9af2-5d0a97e4d2ca" providerId="AD" clId="Web-{A189979E-B030-C087-91AA-DFBF110D57DB}" dt="2024-09-19T17:44:07.508" v="207" actId="20577"/>
          <ac:spMkLst>
            <pc:docMk/>
            <pc:sldMk cId="0" sldId="283"/>
            <ac:spMk id="48" creationId="{00000000-0000-0000-0000-000000000000}"/>
          </ac:spMkLst>
        </pc:spChg>
        <pc:spChg chg="mod">
          <ac:chgData name="Eva Woods" userId="S::eva.woods@cambridgeshirepeterborough-ca.gov.uk::cb7803fb-6bcb-4b2a-9af2-5d0a97e4d2ca" providerId="AD" clId="Web-{A189979E-B030-C087-91AA-DFBF110D57DB}" dt="2024-09-19T17:44:24.650" v="214" actId="1076"/>
          <ac:spMkLst>
            <pc:docMk/>
            <pc:sldMk cId="0" sldId="283"/>
            <ac:spMk id="49" creationId="{00000000-0000-0000-0000-000000000000}"/>
          </ac:spMkLst>
        </pc:spChg>
        <pc:spChg chg="mod">
          <ac:chgData name="Eva Woods" userId="S::eva.woods@cambridgeshirepeterborough-ca.gov.uk::cb7803fb-6bcb-4b2a-9af2-5d0a97e4d2ca" providerId="AD" clId="Web-{A189979E-B030-C087-91AA-DFBF110D57DB}" dt="2024-09-19T17:44:38.042" v="216" actId="1076"/>
          <ac:spMkLst>
            <pc:docMk/>
            <pc:sldMk cId="0" sldId="283"/>
            <ac:spMk id="51" creationId="{00000000-0000-0000-0000-000000000000}"/>
          </ac:spMkLst>
        </pc:spChg>
        <pc:spChg chg="del">
          <ac:chgData name="Eva Woods" userId="S::eva.woods@cambridgeshirepeterborough-ca.gov.uk::cb7803fb-6bcb-4b2a-9af2-5d0a97e4d2ca" providerId="AD" clId="Web-{A189979E-B030-C087-91AA-DFBF110D57DB}" dt="2024-09-19T17:44:27.525" v="215"/>
          <ac:spMkLst>
            <pc:docMk/>
            <pc:sldMk cId="0" sldId="283"/>
            <ac:spMk id="52" creationId="{00000000-0000-0000-0000-000000000000}"/>
          </ac:spMkLst>
        </pc:spChg>
      </pc:sldChg>
      <pc:sldChg chg="modSp">
        <pc:chgData name="Eva Woods" userId="S::eva.woods@cambridgeshirepeterborough-ca.gov.uk::cb7803fb-6bcb-4b2a-9af2-5d0a97e4d2ca" providerId="AD" clId="Web-{A189979E-B030-C087-91AA-DFBF110D57DB}" dt="2024-09-19T18:09:32.367" v="348" actId="20577"/>
        <pc:sldMkLst>
          <pc:docMk/>
          <pc:sldMk cId="0" sldId="289"/>
        </pc:sldMkLst>
        <pc:spChg chg="mod">
          <ac:chgData name="Eva Woods" userId="S::eva.woods@cambridgeshirepeterborough-ca.gov.uk::cb7803fb-6bcb-4b2a-9af2-5d0a97e4d2ca" providerId="AD" clId="Web-{A189979E-B030-C087-91AA-DFBF110D57DB}" dt="2024-09-19T18:09:32.367" v="348" actId="20577"/>
          <ac:spMkLst>
            <pc:docMk/>
            <pc:sldMk cId="0" sldId="289"/>
            <ac:spMk id="4" creationId="{00000000-0000-0000-0000-000000000000}"/>
          </ac:spMkLst>
        </pc:spChg>
      </pc:sldChg>
      <pc:sldChg chg="modSp">
        <pc:chgData name="Eva Woods" userId="S::eva.woods@cambridgeshirepeterborough-ca.gov.uk::cb7803fb-6bcb-4b2a-9af2-5d0a97e4d2ca" providerId="AD" clId="Web-{A189979E-B030-C087-91AA-DFBF110D57DB}" dt="2024-09-19T18:10:51.060" v="359" actId="20577"/>
        <pc:sldMkLst>
          <pc:docMk/>
          <pc:sldMk cId="0" sldId="290"/>
        </pc:sldMkLst>
        <pc:spChg chg="mod">
          <ac:chgData name="Eva Woods" userId="S::eva.woods@cambridgeshirepeterborough-ca.gov.uk::cb7803fb-6bcb-4b2a-9af2-5d0a97e4d2ca" providerId="AD" clId="Web-{A189979E-B030-C087-91AA-DFBF110D57DB}" dt="2024-09-19T18:10:51.060" v="359" actId="20577"/>
          <ac:spMkLst>
            <pc:docMk/>
            <pc:sldMk cId="0" sldId="290"/>
            <ac:spMk id="5" creationId="{00000000-0000-0000-0000-000000000000}"/>
          </ac:spMkLst>
        </pc:spChg>
      </pc:sldChg>
      <pc:sldChg chg="del">
        <pc:chgData name="Eva Woods" userId="S::eva.woods@cambridgeshirepeterborough-ca.gov.uk::cb7803fb-6bcb-4b2a-9af2-5d0a97e4d2ca" providerId="AD" clId="Web-{A189979E-B030-C087-91AA-DFBF110D57DB}" dt="2024-09-19T16:16:14.238" v="39"/>
        <pc:sldMkLst>
          <pc:docMk/>
          <pc:sldMk cId="0" sldId="291"/>
        </pc:sldMkLst>
      </pc:sldChg>
      <pc:sldChg chg="modSp">
        <pc:chgData name="Eva Woods" userId="S::eva.woods@cambridgeshirepeterborough-ca.gov.uk::cb7803fb-6bcb-4b2a-9af2-5d0a97e4d2ca" providerId="AD" clId="Web-{A189979E-B030-C087-91AA-DFBF110D57DB}" dt="2024-09-19T18:12:40.552" v="365" actId="20577"/>
        <pc:sldMkLst>
          <pc:docMk/>
          <pc:sldMk cId="0" sldId="292"/>
        </pc:sldMkLst>
        <pc:spChg chg="mod">
          <ac:chgData name="Eva Woods" userId="S::eva.woods@cambridgeshirepeterborough-ca.gov.uk::cb7803fb-6bcb-4b2a-9af2-5d0a97e4d2ca" providerId="AD" clId="Web-{A189979E-B030-C087-91AA-DFBF110D57DB}" dt="2024-09-19T18:12:40.552" v="365" actId="20577"/>
          <ac:spMkLst>
            <pc:docMk/>
            <pc:sldMk cId="0" sldId="292"/>
            <ac:spMk id="5" creationId="{00000000-0000-0000-0000-000000000000}"/>
          </ac:spMkLst>
        </pc:spChg>
      </pc:sldChg>
      <pc:sldChg chg="modSp">
        <pc:chgData name="Eva Woods" userId="S::eva.woods@cambridgeshirepeterborough-ca.gov.uk::cb7803fb-6bcb-4b2a-9af2-5d0a97e4d2ca" providerId="AD" clId="Web-{A189979E-B030-C087-91AA-DFBF110D57DB}" dt="2024-09-19T18:13:41.744" v="377" actId="20577"/>
        <pc:sldMkLst>
          <pc:docMk/>
          <pc:sldMk cId="0" sldId="293"/>
        </pc:sldMkLst>
        <pc:spChg chg="mod">
          <ac:chgData name="Eva Woods" userId="S::eva.woods@cambridgeshirepeterborough-ca.gov.uk::cb7803fb-6bcb-4b2a-9af2-5d0a97e4d2ca" providerId="AD" clId="Web-{A189979E-B030-C087-91AA-DFBF110D57DB}" dt="2024-09-19T18:13:41.744" v="377" actId="20577"/>
          <ac:spMkLst>
            <pc:docMk/>
            <pc:sldMk cId="0" sldId="293"/>
            <ac:spMk id="6" creationId="{00000000-0000-0000-0000-000000000000}"/>
          </ac:spMkLst>
        </pc:spChg>
      </pc:sldChg>
      <pc:sldChg chg="modSp">
        <pc:chgData name="Eva Woods" userId="S::eva.woods@cambridgeshirepeterborough-ca.gov.uk::cb7803fb-6bcb-4b2a-9af2-5d0a97e4d2ca" providerId="AD" clId="Web-{A189979E-B030-C087-91AA-DFBF110D57DB}" dt="2024-09-19T18:15:48.284" v="385" actId="20577"/>
        <pc:sldMkLst>
          <pc:docMk/>
          <pc:sldMk cId="0" sldId="294"/>
        </pc:sldMkLst>
        <pc:spChg chg="mod">
          <ac:chgData name="Eva Woods" userId="S::eva.woods@cambridgeshirepeterborough-ca.gov.uk::cb7803fb-6bcb-4b2a-9af2-5d0a97e4d2ca" providerId="AD" clId="Web-{A189979E-B030-C087-91AA-DFBF110D57DB}" dt="2024-09-19T18:15:48.284" v="385" actId="20577"/>
          <ac:spMkLst>
            <pc:docMk/>
            <pc:sldMk cId="0" sldId="294"/>
            <ac:spMk id="5" creationId="{00000000-0000-0000-0000-000000000000}"/>
          </ac:spMkLst>
        </pc:spChg>
      </pc:sldChg>
    </pc:docChg>
  </pc:docChgLst>
  <pc:docChgLst>
    <pc:chgData name="Eva Woods" userId="S::eva.woods@cambridgeshirepeterborough-ca.gov.uk::cb7803fb-6bcb-4b2a-9af2-5d0a97e4d2ca" providerId="AD" clId="Web-{45D0EAF0-7CEE-63EF-C127-2ED3AAC45987}"/>
    <pc:docChg chg="addSld delSld modSld">
      <pc:chgData name="Eva Woods" userId="S::eva.woods@cambridgeshirepeterborough-ca.gov.uk::cb7803fb-6bcb-4b2a-9af2-5d0a97e4d2ca" providerId="AD" clId="Web-{45D0EAF0-7CEE-63EF-C127-2ED3AAC45987}" dt="2024-09-24T11:45:29.441" v="181" actId="1076"/>
      <pc:docMkLst>
        <pc:docMk/>
      </pc:docMkLst>
      <pc:sldChg chg="addSp delSp modSp">
        <pc:chgData name="Eva Woods" userId="S::eva.woods@cambridgeshirepeterborough-ca.gov.uk::cb7803fb-6bcb-4b2a-9af2-5d0a97e4d2ca" providerId="AD" clId="Web-{45D0EAF0-7CEE-63EF-C127-2ED3AAC45987}" dt="2024-09-24T11:30:41.907" v="37" actId="1076"/>
        <pc:sldMkLst>
          <pc:docMk/>
          <pc:sldMk cId="0" sldId="257"/>
        </pc:sldMkLst>
        <pc:spChg chg="add del">
          <ac:chgData name="Eva Woods" userId="S::eva.woods@cambridgeshirepeterborough-ca.gov.uk::cb7803fb-6bcb-4b2a-9af2-5d0a97e4d2ca" providerId="AD" clId="Web-{45D0EAF0-7CEE-63EF-C127-2ED3AAC45987}" dt="2024-09-24T11:28:42.950" v="1"/>
          <ac:spMkLst>
            <pc:docMk/>
            <pc:sldMk cId="0" sldId="257"/>
            <ac:spMk id="55" creationId="{FA307951-195F-999F-CB34-D9BF433E281C}"/>
          </ac:spMkLst>
        </pc:spChg>
        <pc:spChg chg="add mod">
          <ac:chgData name="Eva Woods" userId="S::eva.woods@cambridgeshirepeterborough-ca.gov.uk::cb7803fb-6bcb-4b2a-9af2-5d0a97e4d2ca" providerId="AD" clId="Web-{45D0EAF0-7CEE-63EF-C127-2ED3AAC45987}" dt="2024-09-24T11:30:41.907" v="37" actId="1076"/>
          <ac:spMkLst>
            <pc:docMk/>
            <pc:sldMk cId="0" sldId="257"/>
            <ac:spMk id="56" creationId="{3A8C1572-0804-4FEE-E328-9201597E3F97}"/>
          </ac:spMkLst>
        </pc:spChg>
        <pc:spChg chg="add del">
          <ac:chgData name="Eva Woods" userId="S::eva.woods@cambridgeshirepeterborough-ca.gov.uk::cb7803fb-6bcb-4b2a-9af2-5d0a97e4d2ca" providerId="AD" clId="Web-{45D0EAF0-7CEE-63EF-C127-2ED3AAC45987}" dt="2024-09-24T11:29:16.904" v="24"/>
          <ac:spMkLst>
            <pc:docMk/>
            <pc:sldMk cId="0" sldId="257"/>
            <ac:spMk id="57" creationId="{C552196F-BF9C-1220-A785-3EA0DDDB6C55}"/>
          </ac:spMkLst>
        </pc:spChg>
        <pc:spChg chg="add mod ord">
          <ac:chgData name="Eva Woods" userId="S::eva.woods@cambridgeshirepeterborough-ca.gov.uk::cb7803fb-6bcb-4b2a-9af2-5d0a97e4d2ca" providerId="AD" clId="Web-{45D0EAF0-7CEE-63EF-C127-2ED3AAC45987}" dt="2024-09-24T11:29:39.764" v="28"/>
          <ac:spMkLst>
            <pc:docMk/>
            <pc:sldMk cId="0" sldId="257"/>
            <ac:spMk id="58" creationId="{E8317B66-B82D-C827-3B7A-85571FD6B53C}"/>
          </ac:spMkLst>
        </pc:spChg>
      </pc:sldChg>
      <pc:sldChg chg="addSp modSp">
        <pc:chgData name="Eva Woods" userId="S::eva.woods@cambridgeshirepeterborough-ca.gov.uk::cb7803fb-6bcb-4b2a-9af2-5d0a97e4d2ca" providerId="AD" clId="Web-{45D0EAF0-7CEE-63EF-C127-2ED3AAC45987}" dt="2024-09-24T11:31:40.706" v="50" actId="1076"/>
        <pc:sldMkLst>
          <pc:docMk/>
          <pc:sldMk cId="1078859544" sldId="303"/>
        </pc:sldMkLst>
        <pc:spChg chg="add mod">
          <ac:chgData name="Eva Woods" userId="S::eva.woods@cambridgeshirepeterborough-ca.gov.uk::cb7803fb-6bcb-4b2a-9af2-5d0a97e4d2ca" providerId="AD" clId="Web-{45D0EAF0-7CEE-63EF-C127-2ED3AAC45987}" dt="2024-09-24T11:31:40.706" v="50" actId="1076"/>
          <ac:spMkLst>
            <pc:docMk/>
            <pc:sldMk cId="1078859544" sldId="303"/>
            <ac:spMk id="3" creationId="{B2EB3855-4D7C-6AF6-BC1E-A020B7C71DF7}"/>
          </ac:spMkLst>
        </pc:spChg>
        <pc:spChg chg="mod">
          <ac:chgData name="Eva Woods" userId="S::eva.woods@cambridgeshirepeterborough-ca.gov.uk::cb7803fb-6bcb-4b2a-9af2-5d0a97e4d2ca" providerId="AD" clId="Web-{45D0EAF0-7CEE-63EF-C127-2ED3AAC45987}" dt="2024-09-24T11:31:16.080" v="41" actId="1076"/>
          <ac:spMkLst>
            <pc:docMk/>
            <pc:sldMk cId="1078859544" sldId="303"/>
            <ac:spMk id="4" creationId="{EB18E11E-2E21-F0C4-2607-C7A4AF2EEC17}"/>
          </ac:spMkLst>
        </pc:spChg>
        <pc:spChg chg="mod">
          <ac:chgData name="Eva Woods" userId="S::eva.woods@cambridgeshirepeterborough-ca.gov.uk::cb7803fb-6bcb-4b2a-9af2-5d0a97e4d2ca" providerId="AD" clId="Web-{45D0EAF0-7CEE-63EF-C127-2ED3AAC45987}" dt="2024-09-24T11:31:16.159" v="42" actId="1076"/>
          <ac:spMkLst>
            <pc:docMk/>
            <pc:sldMk cId="1078859544" sldId="303"/>
            <ac:spMk id="13" creationId="{518FA885-F877-1D29-4E7D-692F93F12395}"/>
          </ac:spMkLst>
        </pc:spChg>
        <pc:spChg chg="mod">
          <ac:chgData name="Eva Woods" userId="S::eva.woods@cambridgeshirepeterborough-ca.gov.uk::cb7803fb-6bcb-4b2a-9af2-5d0a97e4d2ca" providerId="AD" clId="Web-{45D0EAF0-7CEE-63EF-C127-2ED3AAC45987}" dt="2024-09-24T11:31:16.252" v="43" actId="1076"/>
          <ac:spMkLst>
            <pc:docMk/>
            <pc:sldMk cId="1078859544" sldId="303"/>
            <ac:spMk id="15" creationId="{16F6A36B-2102-712B-7691-8005766D63E9}"/>
          </ac:spMkLst>
        </pc:spChg>
      </pc:sldChg>
      <pc:sldChg chg="addSp delSp modSp">
        <pc:chgData name="Eva Woods" userId="S::eva.woods@cambridgeshirepeterborough-ca.gov.uk::cb7803fb-6bcb-4b2a-9af2-5d0a97e4d2ca" providerId="AD" clId="Web-{45D0EAF0-7CEE-63EF-C127-2ED3AAC45987}" dt="2024-09-24T11:45:29.441" v="181" actId="1076"/>
        <pc:sldMkLst>
          <pc:docMk/>
          <pc:sldMk cId="2180421333" sldId="304"/>
        </pc:sldMkLst>
        <pc:spChg chg="add mod">
          <ac:chgData name="Eva Woods" userId="S::eva.woods@cambridgeshirepeterborough-ca.gov.uk::cb7803fb-6bcb-4b2a-9af2-5d0a97e4d2ca" providerId="AD" clId="Web-{45D0EAF0-7CEE-63EF-C127-2ED3AAC45987}" dt="2024-09-24T11:45:19.097" v="179" actId="1076"/>
          <ac:spMkLst>
            <pc:docMk/>
            <pc:sldMk cId="2180421333" sldId="304"/>
            <ac:spMk id="2" creationId="{AE8484F0-7202-D7E7-EDB9-63B7D6E31007}"/>
          </ac:spMkLst>
        </pc:spChg>
        <pc:spChg chg="add mod">
          <ac:chgData name="Eva Woods" userId="S::eva.woods@cambridgeshirepeterborough-ca.gov.uk::cb7803fb-6bcb-4b2a-9af2-5d0a97e4d2ca" providerId="AD" clId="Web-{45D0EAF0-7CEE-63EF-C127-2ED3AAC45987}" dt="2024-09-24T11:45:15.082" v="178" actId="1076"/>
          <ac:spMkLst>
            <pc:docMk/>
            <pc:sldMk cId="2180421333" sldId="304"/>
            <ac:spMk id="3" creationId="{A680D60E-A1C2-B226-6E6A-92A83B2E7FDE}"/>
          </ac:spMkLst>
        </pc:spChg>
        <pc:spChg chg="add mod">
          <ac:chgData name="Eva Woods" userId="S::eva.woods@cambridgeshirepeterborough-ca.gov.uk::cb7803fb-6bcb-4b2a-9af2-5d0a97e4d2ca" providerId="AD" clId="Web-{45D0EAF0-7CEE-63EF-C127-2ED3AAC45987}" dt="2024-09-24T11:45:11.097" v="177" actId="1076"/>
          <ac:spMkLst>
            <pc:docMk/>
            <pc:sldMk cId="2180421333" sldId="304"/>
            <ac:spMk id="4" creationId="{518FA885-F877-1D29-4E7D-692F93F12395}"/>
          </ac:spMkLst>
        </pc:spChg>
        <pc:spChg chg="add mod">
          <ac:chgData name="Eva Woods" userId="S::eva.woods@cambridgeshirepeterborough-ca.gov.uk::cb7803fb-6bcb-4b2a-9af2-5d0a97e4d2ca" providerId="AD" clId="Web-{45D0EAF0-7CEE-63EF-C127-2ED3AAC45987}" dt="2024-09-24T11:45:29.441" v="181" actId="1076"/>
          <ac:spMkLst>
            <pc:docMk/>
            <pc:sldMk cId="2180421333" sldId="304"/>
            <ac:spMk id="5" creationId="{16F6A36B-2102-712B-7691-8005766D63E9}"/>
          </ac:spMkLst>
        </pc:spChg>
        <pc:spChg chg="add mod">
          <ac:chgData name="Eva Woods" userId="S::eva.woods@cambridgeshirepeterborough-ca.gov.uk::cb7803fb-6bcb-4b2a-9af2-5d0a97e4d2ca" providerId="AD" clId="Web-{45D0EAF0-7CEE-63EF-C127-2ED3AAC45987}" dt="2024-09-24T11:45:26.707" v="180" actId="1076"/>
          <ac:spMkLst>
            <pc:docMk/>
            <pc:sldMk cId="2180421333" sldId="304"/>
            <ac:spMk id="6" creationId="{C01889C3-B94D-05F5-4416-C9EA58BD2CFB}"/>
          </ac:spMkLst>
        </pc:spChg>
        <pc:spChg chg="del">
          <ac:chgData name="Eva Woods" userId="S::eva.woods@cambridgeshirepeterborough-ca.gov.uk::cb7803fb-6bcb-4b2a-9af2-5d0a97e4d2ca" providerId="AD" clId="Web-{45D0EAF0-7CEE-63EF-C127-2ED3AAC45987}" dt="2024-09-24T11:41:13.369" v="67"/>
          <ac:spMkLst>
            <pc:docMk/>
            <pc:sldMk cId="2180421333" sldId="304"/>
            <ac:spMk id="9" creationId="{AE8484F0-7202-D7E7-EDB9-63B7D6E31007}"/>
          </ac:spMkLst>
        </pc:spChg>
        <pc:spChg chg="del mod">
          <ac:chgData name="Eva Woods" userId="S::eva.woods@cambridgeshirepeterborough-ca.gov.uk::cb7803fb-6bcb-4b2a-9af2-5d0a97e4d2ca" providerId="AD" clId="Web-{45D0EAF0-7CEE-63EF-C127-2ED3AAC45987}" dt="2024-09-24T11:41:47.480" v="73"/>
          <ac:spMkLst>
            <pc:docMk/>
            <pc:sldMk cId="2180421333" sldId="304"/>
            <ac:spMk id="13" creationId="{518FA885-F877-1D29-4E7D-692F93F12395}"/>
          </ac:spMkLst>
        </pc:spChg>
        <pc:spChg chg="del mod">
          <ac:chgData name="Eva Woods" userId="S::eva.woods@cambridgeshirepeterborough-ca.gov.uk::cb7803fb-6bcb-4b2a-9af2-5d0a97e4d2ca" providerId="AD" clId="Web-{45D0EAF0-7CEE-63EF-C127-2ED3AAC45987}" dt="2024-09-24T11:42:39.419" v="82"/>
          <ac:spMkLst>
            <pc:docMk/>
            <pc:sldMk cId="2180421333" sldId="304"/>
            <ac:spMk id="15" creationId="{16F6A36B-2102-712B-7691-8005766D63E9}"/>
          </ac:spMkLst>
        </pc:spChg>
        <pc:spChg chg="del mod">
          <ac:chgData name="Eva Woods" userId="S::eva.woods@cambridgeshirepeterborough-ca.gov.uk::cb7803fb-6bcb-4b2a-9af2-5d0a97e4d2ca" providerId="AD" clId="Web-{45D0EAF0-7CEE-63EF-C127-2ED3AAC45987}" dt="2024-09-24T11:42:39.404" v="81"/>
          <ac:spMkLst>
            <pc:docMk/>
            <pc:sldMk cId="2180421333" sldId="304"/>
            <ac:spMk id="16" creationId="{C01889C3-B94D-05F5-4416-C9EA58BD2CFB}"/>
          </ac:spMkLst>
        </pc:spChg>
        <pc:picChg chg="add mod">
          <ac:chgData name="Eva Woods" userId="S::eva.woods@cambridgeshirepeterborough-ca.gov.uk::cb7803fb-6bcb-4b2a-9af2-5d0a97e4d2ca" providerId="AD" clId="Web-{45D0EAF0-7CEE-63EF-C127-2ED3AAC45987}" dt="2024-09-24T11:44:20.548" v="142" actId="1076"/>
          <ac:picMkLst>
            <pc:docMk/>
            <pc:sldMk cId="2180421333" sldId="304"/>
            <ac:picMk id="7" creationId="{0CA0B8B7-A351-0B85-499C-8D907252BB42}"/>
          </ac:picMkLst>
        </pc:picChg>
        <pc:picChg chg="add mod">
          <ac:chgData name="Eva Woods" userId="S::eva.woods@cambridgeshirepeterborough-ca.gov.uk::cb7803fb-6bcb-4b2a-9af2-5d0a97e4d2ca" providerId="AD" clId="Web-{45D0EAF0-7CEE-63EF-C127-2ED3AAC45987}" dt="2024-09-24T11:44:22.251" v="143" actId="1076"/>
          <ac:picMkLst>
            <pc:docMk/>
            <pc:sldMk cId="2180421333" sldId="304"/>
            <ac:picMk id="8" creationId="{2BBC1818-0A1A-1003-E22E-1CDB45CFC7E9}"/>
          </ac:picMkLst>
        </pc:picChg>
        <pc:picChg chg="del mod">
          <ac:chgData name="Eva Woods" userId="S::eva.woods@cambridgeshirepeterborough-ca.gov.uk::cb7803fb-6bcb-4b2a-9af2-5d0a97e4d2ca" providerId="AD" clId="Web-{45D0EAF0-7CEE-63EF-C127-2ED3AAC45987}" dt="2024-09-24T11:42:51.904" v="87"/>
          <ac:picMkLst>
            <pc:docMk/>
            <pc:sldMk cId="2180421333" sldId="304"/>
            <ac:picMk id="1027" creationId="{BA137296-D78F-5245-3E28-40EB69C6D9DD}"/>
          </ac:picMkLst>
        </pc:picChg>
      </pc:sldChg>
      <pc:sldChg chg="add del">
        <pc:chgData name="Eva Woods" userId="S::eva.woods@cambridgeshirepeterborough-ca.gov.uk::cb7803fb-6bcb-4b2a-9af2-5d0a97e4d2ca" providerId="AD" clId="Web-{45D0EAF0-7CEE-63EF-C127-2ED3AAC45987}" dt="2024-09-24T11:42:19.450" v="78"/>
        <pc:sldMkLst>
          <pc:docMk/>
          <pc:sldMk cId="3450655809" sldId="306"/>
        </pc:sldMkLst>
      </pc:sldChg>
      <pc:sldChg chg="add del">
        <pc:chgData name="Eva Woods" userId="S::eva.woods@cambridgeshirepeterborough-ca.gov.uk::cb7803fb-6bcb-4b2a-9af2-5d0a97e4d2ca" providerId="AD" clId="Web-{45D0EAF0-7CEE-63EF-C127-2ED3AAC45987}" dt="2024-09-24T11:42:06.762" v="76"/>
        <pc:sldMkLst>
          <pc:docMk/>
          <pc:sldMk cId="3564269418" sldId="306"/>
        </pc:sldMkLst>
      </pc:sldChg>
    </pc:docChg>
  </pc:docChgLst>
  <pc:docChgLst>
    <pc:chgData name="Eva Woods" userId="S::eva.woods@cambridgeshirepeterborough-ca.gov.uk::cb7803fb-6bcb-4b2a-9af2-5d0a97e4d2ca" providerId="AD" clId="Web-{08D536D3-B1E6-9E02-8F2E-3B1E55EAE690}"/>
    <pc:docChg chg="addSld modSld">
      <pc:chgData name="Eva Woods" userId="S::eva.woods@cambridgeshirepeterborough-ca.gov.uk::cb7803fb-6bcb-4b2a-9af2-5d0a97e4d2ca" providerId="AD" clId="Web-{08D536D3-B1E6-9E02-8F2E-3B1E55EAE690}" dt="2024-09-20T13:23:49.864" v="349"/>
      <pc:docMkLst>
        <pc:docMk/>
      </pc:docMkLst>
      <pc:sldChg chg="modSp">
        <pc:chgData name="Eva Woods" userId="S::eva.woods@cambridgeshirepeterborough-ca.gov.uk::cb7803fb-6bcb-4b2a-9af2-5d0a97e4d2ca" providerId="AD" clId="Web-{08D536D3-B1E6-9E02-8F2E-3B1E55EAE690}" dt="2024-09-20T12:39:49.128" v="39"/>
        <pc:sldMkLst>
          <pc:docMk/>
          <pc:sldMk cId="0" sldId="257"/>
        </pc:sldMkLst>
        <pc:spChg chg="mod">
          <ac:chgData name="Eva Woods" userId="S::eva.woods@cambridgeshirepeterborough-ca.gov.uk::cb7803fb-6bcb-4b2a-9af2-5d0a97e4d2ca" providerId="AD" clId="Web-{08D536D3-B1E6-9E02-8F2E-3B1E55EAE690}" dt="2024-09-20T12:33:26.240" v="1" actId="20577"/>
          <ac:spMkLst>
            <pc:docMk/>
            <pc:sldMk cId="0" sldId="257"/>
            <ac:spMk id="10" creationId="{00000000-0000-0000-0000-000000000000}"/>
          </ac:spMkLst>
        </pc:spChg>
        <pc:graphicFrameChg chg="modGraphic">
          <ac:chgData name="Eva Woods" userId="S::eva.woods@cambridgeshirepeterborough-ca.gov.uk::cb7803fb-6bcb-4b2a-9af2-5d0a97e4d2ca" providerId="AD" clId="Web-{08D536D3-B1E6-9E02-8F2E-3B1E55EAE690}" dt="2024-09-20T12:39:49.128" v="39"/>
          <ac:graphicFrameMkLst>
            <pc:docMk/>
            <pc:sldMk cId="0" sldId="257"/>
            <ac:graphicFrameMk id="18" creationId="{ED86BC5C-200D-1F05-3DBC-BC89E6BFEC21}"/>
          </ac:graphicFrameMkLst>
        </pc:graphicFrameChg>
      </pc:sldChg>
      <pc:sldChg chg="modSp">
        <pc:chgData name="Eva Woods" userId="S::eva.woods@cambridgeshirepeterborough-ca.gov.uk::cb7803fb-6bcb-4b2a-9af2-5d0a97e4d2ca" providerId="AD" clId="Web-{08D536D3-B1E6-9E02-8F2E-3B1E55EAE690}" dt="2024-09-20T12:36:05.308" v="26" actId="20577"/>
        <pc:sldMkLst>
          <pc:docMk/>
          <pc:sldMk cId="0" sldId="260"/>
        </pc:sldMkLst>
        <pc:spChg chg="mod">
          <ac:chgData name="Eva Woods" userId="S::eva.woods@cambridgeshirepeterborough-ca.gov.uk::cb7803fb-6bcb-4b2a-9af2-5d0a97e4d2ca" providerId="AD" clId="Web-{08D536D3-B1E6-9E02-8F2E-3B1E55EAE690}" dt="2024-09-20T12:36:05.308" v="26" actId="20577"/>
          <ac:spMkLst>
            <pc:docMk/>
            <pc:sldMk cId="0" sldId="260"/>
            <ac:spMk id="35" creationId="{00000000-0000-0000-0000-000000000000}"/>
          </ac:spMkLst>
        </pc:spChg>
      </pc:sldChg>
      <pc:sldChg chg="modSp">
        <pc:chgData name="Eva Woods" userId="S::eva.woods@cambridgeshirepeterborough-ca.gov.uk::cb7803fb-6bcb-4b2a-9af2-5d0a97e4d2ca" providerId="AD" clId="Web-{08D536D3-B1E6-9E02-8F2E-3B1E55EAE690}" dt="2024-09-20T12:39:06.220" v="32" actId="20577"/>
        <pc:sldMkLst>
          <pc:docMk/>
          <pc:sldMk cId="0" sldId="264"/>
        </pc:sldMkLst>
        <pc:spChg chg="mod">
          <ac:chgData name="Eva Woods" userId="S::eva.woods@cambridgeshirepeterborough-ca.gov.uk::cb7803fb-6bcb-4b2a-9af2-5d0a97e4d2ca" providerId="AD" clId="Web-{08D536D3-B1E6-9E02-8F2E-3B1E55EAE690}" dt="2024-09-20T12:39:06.220" v="32" actId="20577"/>
          <ac:spMkLst>
            <pc:docMk/>
            <pc:sldMk cId="0" sldId="264"/>
            <ac:spMk id="34" creationId="{00000000-0000-0000-0000-000000000000}"/>
          </ac:spMkLst>
        </pc:spChg>
      </pc:sldChg>
      <pc:sldChg chg="modSp">
        <pc:chgData name="Eva Woods" userId="S::eva.woods@cambridgeshirepeterborough-ca.gov.uk::cb7803fb-6bcb-4b2a-9af2-5d0a97e4d2ca" providerId="AD" clId="Web-{08D536D3-B1E6-9E02-8F2E-3B1E55EAE690}" dt="2024-09-20T12:35:49.635" v="23" actId="20577"/>
        <pc:sldMkLst>
          <pc:docMk/>
          <pc:sldMk cId="0" sldId="266"/>
        </pc:sldMkLst>
        <pc:spChg chg="mod">
          <ac:chgData name="Eva Woods" userId="S::eva.woods@cambridgeshirepeterborough-ca.gov.uk::cb7803fb-6bcb-4b2a-9af2-5d0a97e4d2ca" providerId="AD" clId="Web-{08D536D3-B1E6-9E02-8F2E-3B1E55EAE690}" dt="2024-09-20T12:35:49.635" v="23" actId="20577"/>
          <ac:spMkLst>
            <pc:docMk/>
            <pc:sldMk cId="0" sldId="266"/>
            <ac:spMk id="34" creationId="{00000000-0000-0000-0000-000000000000}"/>
          </ac:spMkLst>
        </pc:spChg>
      </pc:sldChg>
      <pc:sldChg chg="addSp delSp modSp modCm">
        <pc:chgData name="Eva Woods" userId="S::eva.woods@cambridgeshirepeterborough-ca.gov.uk::cb7803fb-6bcb-4b2a-9af2-5d0a97e4d2ca" providerId="AD" clId="Web-{08D536D3-B1E6-9E02-8F2E-3B1E55EAE690}" dt="2024-09-20T12:52:47.358" v="123" actId="1076"/>
        <pc:sldMkLst>
          <pc:docMk/>
          <pc:sldMk cId="0" sldId="278"/>
        </pc:sldMkLst>
        <pc:spChg chg="mod">
          <ac:chgData name="Eva Woods" userId="S::eva.woods@cambridgeshirepeterborough-ca.gov.uk::cb7803fb-6bcb-4b2a-9af2-5d0a97e4d2ca" providerId="AD" clId="Web-{08D536D3-B1E6-9E02-8F2E-3B1E55EAE690}" dt="2024-09-20T12:50:23.228" v="83" actId="1076"/>
          <ac:spMkLst>
            <pc:docMk/>
            <pc:sldMk cId="0" sldId="278"/>
            <ac:spMk id="10" creationId="{00000000-0000-0000-0000-000000000000}"/>
          </ac:spMkLst>
        </pc:spChg>
        <pc:spChg chg="mod">
          <ac:chgData name="Eva Woods" userId="S::eva.woods@cambridgeshirepeterborough-ca.gov.uk::cb7803fb-6bcb-4b2a-9af2-5d0a97e4d2ca" providerId="AD" clId="Web-{08D536D3-B1E6-9E02-8F2E-3B1E55EAE690}" dt="2024-09-20T12:50:37.025" v="89" actId="14100"/>
          <ac:spMkLst>
            <pc:docMk/>
            <pc:sldMk cId="0" sldId="278"/>
            <ac:spMk id="11" creationId="{00000000-0000-0000-0000-000000000000}"/>
          </ac:spMkLst>
        </pc:spChg>
        <pc:spChg chg="mod">
          <ac:chgData name="Eva Woods" userId="S::eva.woods@cambridgeshirepeterborough-ca.gov.uk::cb7803fb-6bcb-4b2a-9af2-5d0a97e4d2ca" providerId="AD" clId="Web-{08D536D3-B1E6-9E02-8F2E-3B1E55EAE690}" dt="2024-09-20T12:47:38.425" v="61" actId="1076"/>
          <ac:spMkLst>
            <pc:docMk/>
            <pc:sldMk cId="0" sldId="278"/>
            <ac:spMk id="18" creationId="{00000000-0000-0000-0000-000000000000}"/>
          </ac:spMkLst>
        </pc:spChg>
        <pc:spChg chg="mod">
          <ac:chgData name="Eva Woods" userId="S::eva.woods@cambridgeshirepeterborough-ca.gov.uk::cb7803fb-6bcb-4b2a-9af2-5d0a97e4d2ca" providerId="AD" clId="Web-{08D536D3-B1E6-9E02-8F2E-3B1E55EAE690}" dt="2024-09-20T12:48:07.224" v="63" actId="1076"/>
          <ac:spMkLst>
            <pc:docMk/>
            <pc:sldMk cId="0" sldId="278"/>
            <ac:spMk id="19" creationId="{00000000-0000-0000-0000-000000000000}"/>
          </ac:spMkLst>
        </pc:spChg>
        <pc:spChg chg="mod">
          <ac:chgData name="Eva Woods" userId="S::eva.woods@cambridgeshirepeterborough-ca.gov.uk::cb7803fb-6bcb-4b2a-9af2-5d0a97e4d2ca" providerId="AD" clId="Web-{08D536D3-B1E6-9E02-8F2E-3B1E55EAE690}" dt="2024-09-20T12:48:41.521" v="68" actId="14100"/>
          <ac:spMkLst>
            <pc:docMk/>
            <pc:sldMk cId="0" sldId="278"/>
            <ac:spMk id="20" creationId="{00000000-0000-0000-0000-000000000000}"/>
          </ac:spMkLst>
        </pc:spChg>
        <pc:spChg chg="mod">
          <ac:chgData name="Eva Woods" userId="S::eva.woods@cambridgeshirepeterborough-ca.gov.uk::cb7803fb-6bcb-4b2a-9af2-5d0a97e4d2ca" providerId="AD" clId="Web-{08D536D3-B1E6-9E02-8F2E-3B1E55EAE690}" dt="2024-09-20T12:49:56.930" v="75" actId="1076"/>
          <ac:spMkLst>
            <pc:docMk/>
            <pc:sldMk cId="0" sldId="278"/>
            <ac:spMk id="21" creationId="{00000000-0000-0000-0000-000000000000}"/>
          </ac:spMkLst>
        </pc:spChg>
        <pc:spChg chg="mod">
          <ac:chgData name="Eva Woods" userId="S::eva.woods@cambridgeshirepeterborough-ca.gov.uk::cb7803fb-6bcb-4b2a-9af2-5d0a97e4d2ca" providerId="AD" clId="Web-{08D536D3-B1E6-9E02-8F2E-3B1E55EAE690}" dt="2024-09-20T12:49:34.554" v="72" actId="14100"/>
          <ac:spMkLst>
            <pc:docMk/>
            <pc:sldMk cId="0" sldId="278"/>
            <ac:spMk id="22" creationId="{00000000-0000-0000-0000-000000000000}"/>
          </ac:spMkLst>
        </pc:spChg>
        <pc:spChg chg="mod">
          <ac:chgData name="Eva Woods" userId="S::eva.woods@cambridgeshirepeterborough-ca.gov.uk::cb7803fb-6bcb-4b2a-9af2-5d0a97e4d2ca" providerId="AD" clId="Web-{08D536D3-B1E6-9E02-8F2E-3B1E55EAE690}" dt="2024-09-20T12:40:37.723" v="41" actId="20577"/>
          <ac:spMkLst>
            <pc:docMk/>
            <pc:sldMk cId="0" sldId="278"/>
            <ac:spMk id="32" creationId="{00000000-0000-0000-0000-000000000000}"/>
          </ac:spMkLst>
        </pc:spChg>
        <pc:spChg chg="del">
          <ac:chgData name="Eva Woods" userId="S::eva.woods@cambridgeshirepeterborough-ca.gov.uk::cb7803fb-6bcb-4b2a-9af2-5d0a97e4d2ca" providerId="AD" clId="Web-{08D536D3-B1E6-9E02-8F2E-3B1E55EAE690}" dt="2024-09-20T12:50:47.682" v="90"/>
          <ac:spMkLst>
            <pc:docMk/>
            <pc:sldMk cId="0" sldId="278"/>
            <ac:spMk id="56" creationId="{00000000-0000-0000-0000-000000000000}"/>
          </ac:spMkLst>
        </pc:spChg>
        <pc:spChg chg="mod">
          <ac:chgData name="Eva Woods" userId="S::eva.woods@cambridgeshirepeterborough-ca.gov.uk::cb7803fb-6bcb-4b2a-9af2-5d0a97e4d2ca" providerId="AD" clId="Web-{08D536D3-B1E6-9E02-8F2E-3B1E55EAE690}" dt="2024-09-20T12:51:05.026" v="106" actId="20577"/>
          <ac:spMkLst>
            <pc:docMk/>
            <pc:sldMk cId="0" sldId="278"/>
            <ac:spMk id="57" creationId="{00000000-0000-0000-0000-000000000000}"/>
          </ac:spMkLst>
        </pc:spChg>
        <pc:spChg chg="add del mod">
          <ac:chgData name="Eva Woods" userId="S::eva.woods@cambridgeshirepeterborough-ca.gov.uk::cb7803fb-6bcb-4b2a-9af2-5d0a97e4d2ca" providerId="AD" clId="Web-{08D536D3-B1E6-9E02-8F2E-3B1E55EAE690}" dt="2024-09-20T12:51:32.074" v="110"/>
          <ac:spMkLst>
            <pc:docMk/>
            <pc:sldMk cId="0" sldId="278"/>
            <ac:spMk id="60" creationId="{78B627A4-4337-8D6F-442B-6F9E3B51311F}"/>
          </ac:spMkLst>
        </pc:spChg>
        <pc:spChg chg="add del">
          <ac:chgData name="Eva Woods" userId="S::eva.woods@cambridgeshirepeterborough-ca.gov.uk::cb7803fb-6bcb-4b2a-9af2-5d0a97e4d2ca" providerId="AD" clId="Web-{08D536D3-B1E6-9E02-8F2E-3B1E55EAE690}" dt="2024-09-20T12:51:38.871" v="112"/>
          <ac:spMkLst>
            <pc:docMk/>
            <pc:sldMk cId="0" sldId="278"/>
            <ac:spMk id="61" creationId="{4C0C9664-2A3C-A074-3A99-3C25B2A936C1}"/>
          </ac:spMkLst>
        </pc:spChg>
        <pc:spChg chg="add del">
          <ac:chgData name="Eva Woods" userId="S::eva.woods@cambridgeshirepeterborough-ca.gov.uk::cb7803fb-6bcb-4b2a-9af2-5d0a97e4d2ca" providerId="AD" clId="Web-{08D536D3-B1E6-9E02-8F2E-3B1E55EAE690}" dt="2024-09-20T12:51:50.559" v="114"/>
          <ac:spMkLst>
            <pc:docMk/>
            <pc:sldMk cId="0" sldId="278"/>
            <ac:spMk id="62" creationId="{701469D0-8F03-EA08-741E-8FB50DAA1A39}"/>
          </ac:spMkLst>
        </pc:spChg>
        <pc:spChg chg="add mod">
          <ac:chgData name="Eva Woods" userId="S::eva.woods@cambridgeshirepeterborough-ca.gov.uk::cb7803fb-6bcb-4b2a-9af2-5d0a97e4d2ca" providerId="AD" clId="Web-{08D536D3-B1E6-9E02-8F2E-3B1E55EAE690}" dt="2024-09-20T12:52:02.919" v="116" actId="1076"/>
          <ac:spMkLst>
            <pc:docMk/>
            <pc:sldMk cId="0" sldId="278"/>
            <ac:spMk id="64" creationId="{A6BD5BEC-334C-9539-330C-C4984D79EC63}"/>
          </ac:spMkLst>
        </pc:spChg>
        <pc:grpChg chg="mod">
          <ac:chgData name="Eva Woods" userId="S::eva.woods@cambridgeshirepeterborough-ca.gov.uk::cb7803fb-6bcb-4b2a-9af2-5d0a97e4d2ca" providerId="AD" clId="Web-{08D536D3-B1E6-9E02-8F2E-3B1E55EAE690}" dt="2024-09-20T12:49:43.977" v="74" actId="1076"/>
          <ac:grpSpMkLst>
            <pc:docMk/>
            <pc:sldMk cId="0" sldId="278"/>
            <ac:grpSpMk id="6" creationId="{00000000-0000-0000-0000-000000000000}"/>
          </ac:grpSpMkLst>
        </pc:grpChg>
        <pc:picChg chg="del">
          <ac:chgData name="Eva Woods" userId="S::eva.woods@cambridgeshirepeterborough-ca.gov.uk::cb7803fb-6bcb-4b2a-9af2-5d0a97e4d2ca" providerId="AD" clId="Web-{08D536D3-B1E6-9E02-8F2E-3B1E55EAE690}" dt="2024-09-20T12:52:23.685" v="120"/>
          <ac:picMkLst>
            <pc:docMk/>
            <pc:sldMk cId="0" sldId="278"/>
            <ac:picMk id="23" creationId="{00000000-0000-0000-0000-000000000000}"/>
          </ac:picMkLst>
        </pc:picChg>
        <pc:picChg chg="mod">
          <ac:chgData name="Eva Woods" userId="S::eva.woods@cambridgeshirepeterborough-ca.gov.uk::cb7803fb-6bcb-4b2a-9af2-5d0a97e4d2ca" providerId="AD" clId="Web-{08D536D3-B1E6-9E02-8F2E-3B1E55EAE690}" dt="2024-09-20T12:52:17.419" v="118" actId="1076"/>
          <ac:picMkLst>
            <pc:docMk/>
            <pc:sldMk cId="0" sldId="278"/>
            <ac:picMk id="24" creationId="{00000000-0000-0000-0000-000000000000}"/>
          </ac:picMkLst>
        </pc:picChg>
        <pc:picChg chg="mod">
          <ac:chgData name="Eva Woods" userId="S::eva.woods@cambridgeshirepeterborough-ca.gov.uk::cb7803fb-6bcb-4b2a-9af2-5d0a97e4d2ca" providerId="AD" clId="Web-{08D536D3-B1E6-9E02-8F2E-3B1E55EAE690}" dt="2024-09-20T12:52:14.794" v="117" actId="1076"/>
          <ac:picMkLst>
            <pc:docMk/>
            <pc:sldMk cId="0" sldId="278"/>
            <ac:picMk id="25" creationId="{00000000-0000-0000-0000-000000000000}"/>
          </ac:picMkLst>
        </pc:picChg>
        <pc:picChg chg="mod">
          <ac:chgData name="Eva Woods" userId="S::eva.woods@cambridgeshirepeterborough-ca.gov.uk::cb7803fb-6bcb-4b2a-9af2-5d0a97e4d2ca" providerId="AD" clId="Web-{08D536D3-B1E6-9E02-8F2E-3B1E55EAE690}" dt="2024-09-20T12:52:28.842" v="121" actId="1076"/>
          <ac:picMkLst>
            <pc:docMk/>
            <pc:sldMk cId="0" sldId="278"/>
            <ac:picMk id="26" creationId="{00000000-0000-0000-0000-000000000000}"/>
          </ac:picMkLst>
        </pc:picChg>
        <pc:picChg chg="mod">
          <ac:chgData name="Eva Woods" userId="S::eva.woods@cambridgeshirepeterborough-ca.gov.uk::cb7803fb-6bcb-4b2a-9af2-5d0a97e4d2ca" providerId="AD" clId="Web-{08D536D3-B1E6-9E02-8F2E-3B1E55EAE690}" dt="2024-09-20T12:52:19.326" v="119" actId="1076"/>
          <ac:picMkLst>
            <pc:docMk/>
            <pc:sldMk cId="0" sldId="278"/>
            <ac:picMk id="58" creationId="{00000000-0000-0000-0000-000000000000}"/>
          </ac:picMkLst>
        </pc:picChg>
        <pc:picChg chg="add mod">
          <ac:chgData name="Eva Woods" userId="S::eva.woods@cambridgeshirepeterborough-ca.gov.uk::cb7803fb-6bcb-4b2a-9af2-5d0a97e4d2ca" providerId="AD" clId="Web-{08D536D3-B1E6-9E02-8F2E-3B1E55EAE690}" dt="2024-09-20T12:52:47.358" v="123" actId="1076"/>
          <ac:picMkLst>
            <pc:docMk/>
            <pc:sldMk cId="0" sldId="278"/>
            <ac:picMk id="66" creationId="{654F5DC1-E525-BA7B-CC27-02001D81FCD6}"/>
          </ac:picMkLst>
        </pc:picChg>
        <pc:extLst>
          <p:ext xmlns:p="http://schemas.openxmlformats.org/presentationml/2006/main" uri="{D6D511B9-2390-475A-947B-AFAB55BFBCF1}">
            <pc226:cmChg xmlns:pc226="http://schemas.microsoft.com/office/powerpoint/2022/06/main/command" chg="mod">
              <pc226:chgData name="Eva Woods" userId="S::eva.woods@cambridgeshirepeterborough-ca.gov.uk::cb7803fb-6bcb-4b2a-9af2-5d0a97e4d2ca" providerId="AD" clId="Web-{08D536D3-B1E6-9E02-8F2E-3B1E55EAE690}" dt="2024-09-20T12:40:37.723" v="40" actId="20577"/>
              <pc2:cmMkLst xmlns:pc2="http://schemas.microsoft.com/office/powerpoint/2019/9/main/command">
                <pc:docMk/>
                <pc:sldMk cId="0" sldId="278"/>
                <pc2:cmMk id="{0260D5B9-55F9-4BB5-9D48-5A47CD5FC072}"/>
              </pc2:cmMkLst>
            </pc226:cmChg>
          </p:ext>
        </pc:extLst>
      </pc:sldChg>
      <pc:sldChg chg="modSp">
        <pc:chgData name="Eva Woods" userId="S::eva.woods@cambridgeshirepeterborough-ca.gov.uk::cb7803fb-6bcb-4b2a-9af2-5d0a97e4d2ca" providerId="AD" clId="Web-{08D536D3-B1E6-9E02-8F2E-3B1E55EAE690}" dt="2024-09-20T12:54:26.721" v="129" actId="14100"/>
        <pc:sldMkLst>
          <pc:docMk/>
          <pc:sldMk cId="0" sldId="279"/>
        </pc:sldMkLst>
        <pc:spChg chg="mod">
          <ac:chgData name="Eva Woods" userId="S::eva.woods@cambridgeshirepeterborough-ca.gov.uk::cb7803fb-6bcb-4b2a-9af2-5d0a97e4d2ca" providerId="AD" clId="Web-{08D536D3-B1E6-9E02-8F2E-3B1E55EAE690}" dt="2024-09-20T12:53:34.375" v="124" actId="14100"/>
          <ac:spMkLst>
            <pc:docMk/>
            <pc:sldMk cId="0" sldId="279"/>
            <ac:spMk id="19" creationId="{00000000-0000-0000-0000-000000000000}"/>
          </ac:spMkLst>
        </pc:spChg>
        <pc:spChg chg="mod">
          <ac:chgData name="Eva Woods" userId="S::eva.woods@cambridgeshirepeterborough-ca.gov.uk::cb7803fb-6bcb-4b2a-9af2-5d0a97e4d2ca" providerId="AD" clId="Web-{08D536D3-B1E6-9E02-8F2E-3B1E55EAE690}" dt="2024-09-20T12:53:56.704" v="126" actId="14100"/>
          <ac:spMkLst>
            <pc:docMk/>
            <pc:sldMk cId="0" sldId="279"/>
            <ac:spMk id="20" creationId="{00000000-0000-0000-0000-000000000000}"/>
          </ac:spMkLst>
        </pc:spChg>
        <pc:spChg chg="mod">
          <ac:chgData name="Eva Woods" userId="S::eva.woods@cambridgeshirepeterborough-ca.gov.uk::cb7803fb-6bcb-4b2a-9af2-5d0a97e4d2ca" providerId="AD" clId="Web-{08D536D3-B1E6-9E02-8F2E-3B1E55EAE690}" dt="2024-09-20T12:54:26.721" v="129" actId="14100"/>
          <ac:spMkLst>
            <pc:docMk/>
            <pc:sldMk cId="0" sldId="279"/>
            <ac:spMk id="22" creationId="{00000000-0000-0000-0000-000000000000}"/>
          </ac:spMkLst>
        </pc:spChg>
        <pc:spChg chg="mod">
          <ac:chgData name="Eva Woods" userId="S::eva.woods@cambridgeshirepeterborough-ca.gov.uk::cb7803fb-6bcb-4b2a-9af2-5d0a97e4d2ca" providerId="AD" clId="Web-{08D536D3-B1E6-9E02-8F2E-3B1E55EAE690}" dt="2024-09-20T12:40:50.958" v="45" actId="20577"/>
          <ac:spMkLst>
            <pc:docMk/>
            <pc:sldMk cId="0" sldId="279"/>
            <ac:spMk id="31" creationId="{00000000-0000-0000-0000-000000000000}"/>
          </ac:spMkLst>
        </pc:spChg>
        <pc:picChg chg="mod">
          <ac:chgData name="Eva Woods" userId="S::eva.woods@cambridgeshirepeterborough-ca.gov.uk::cb7803fb-6bcb-4b2a-9af2-5d0a97e4d2ca" providerId="AD" clId="Web-{08D536D3-B1E6-9E02-8F2E-3B1E55EAE690}" dt="2024-09-20T12:54:02.829" v="127" actId="1076"/>
          <ac:picMkLst>
            <pc:docMk/>
            <pc:sldMk cId="0" sldId="279"/>
            <ac:picMk id="25" creationId="{00000000-0000-0000-0000-000000000000}"/>
          </ac:picMkLst>
        </pc:picChg>
        <pc:picChg chg="mod">
          <ac:chgData name="Eva Woods" userId="S::eva.woods@cambridgeshirepeterborough-ca.gov.uk::cb7803fb-6bcb-4b2a-9af2-5d0a97e4d2ca" providerId="AD" clId="Web-{08D536D3-B1E6-9E02-8F2E-3B1E55EAE690}" dt="2024-09-20T12:54:18.814" v="128" actId="1076"/>
          <ac:picMkLst>
            <pc:docMk/>
            <pc:sldMk cId="0" sldId="279"/>
            <ac:picMk id="56" creationId="{00000000-0000-0000-0000-000000000000}"/>
          </ac:picMkLst>
        </pc:picChg>
      </pc:sldChg>
      <pc:sldChg chg="modSp">
        <pc:chgData name="Eva Woods" userId="S::eva.woods@cambridgeshirepeterborough-ca.gov.uk::cb7803fb-6bcb-4b2a-9af2-5d0a97e4d2ca" providerId="AD" clId="Web-{08D536D3-B1E6-9E02-8F2E-3B1E55EAE690}" dt="2024-09-20T12:56:09.693" v="134" actId="1076"/>
        <pc:sldMkLst>
          <pc:docMk/>
          <pc:sldMk cId="0" sldId="280"/>
        </pc:sldMkLst>
        <pc:spChg chg="mod">
          <ac:chgData name="Eva Woods" userId="S::eva.woods@cambridgeshirepeterborough-ca.gov.uk::cb7803fb-6bcb-4b2a-9af2-5d0a97e4d2ca" providerId="AD" clId="Web-{08D536D3-B1E6-9E02-8F2E-3B1E55EAE690}" dt="2024-09-20T12:56:09.693" v="134" actId="1076"/>
          <ac:spMkLst>
            <pc:docMk/>
            <pc:sldMk cId="0" sldId="280"/>
            <ac:spMk id="10" creationId="{00000000-0000-0000-0000-000000000000}"/>
          </ac:spMkLst>
        </pc:spChg>
        <pc:spChg chg="mod">
          <ac:chgData name="Eva Woods" userId="S::eva.woods@cambridgeshirepeterborough-ca.gov.uk::cb7803fb-6bcb-4b2a-9af2-5d0a97e4d2ca" providerId="AD" clId="Web-{08D536D3-B1E6-9E02-8F2E-3B1E55EAE690}" dt="2024-09-20T12:56:05.427" v="133" actId="1076"/>
          <ac:spMkLst>
            <pc:docMk/>
            <pc:sldMk cId="0" sldId="280"/>
            <ac:spMk id="11" creationId="{00000000-0000-0000-0000-000000000000}"/>
          </ac:spMkLst>
        </pc:spChg>
        <pc:spChg chg="mod">
          <ac:chgData name="Eva Woods" userId="S::eva.woods@cambridgeshirepeterborough-ca.gov.uk::cb7803fb-6bcb-4b2a-9af2-5d0a97e4d2ca" providerId="AD" clId="Web-{08D536D3-B1E6-9E02-8F2E-3B1E55EAE690}" dt="2024-09-20T12:41:00.443" v="47" actId="20577"/>
          <ac:spMkLst>
            <pc:docMk/>
            <pc:sldMk cId="0" sldId="280"/>
            <ac:spMk id="28" creationId="{00000000-0000-0000-0000-000000000000}"/>
          </ac:spMkLst>
        </pc:spChg>
        <pc:picChg chg="mod">
          <ac:chgData name="Eva Woods" userId="S::eva.woods@cambridgeshirepeterborough-ca.gov.uk::cb7803fb-6bcb-4b2a-9af2-5d0a97e4d2ca" providerId="AD" clId="Web-{08D536D3-B1E6-9E02-8F2E-3B1E55EAE690}" dt="2024-09-20T12:55:51.271" v="130" actId="1076"/>
          <ac:picMkLst>
            <pc:docMk/>
            <pc:sldMk cId="0" sldId="280"/>
            <ac:picMk id="54" creationId="{00000000-0000-0000-0000-000000000000}"/>
          </ac:picMkLst>
        </pc:picChg>
        <pc:picChg chg="mod">
          <ac:chgData name="Eva Woods" userId="S::eva.woods@cambridgeshirepeterborough-ca.gov.uk::cb7803fb-6bcb-4b2a-9af2-5d0a97e4d2ca" providerId="AD" clId="Web-{08D536D3-B1E6-9E02-8F2E-3B1E55EAE690}" dt="2024-09-20T12:55:57.646" v="131" actId="1076"/>
          <ac:picMkLst>
            <pc:docMk/>
            <pc:sldMk cId="0" sldId="280"/>
            <ac:picMk id="55" creationId="{00000000-0000-0000-0000-000000000000}"/>
          </ac:picMkLst>
        </pc:picChg>
      </pc:sldChg>
      <pc:sldChg chg="addSp delSp modSp">
        <pc:chgData name="Eva Woods" userId="S::eva.woods@cambridgeshirepeterborough-ca.gov.uk::cb7803fb-6bcb-4b2a-9af2-5d0a97e4d2ca" providerId="AD" clId="Web-{08D536D3-B1E6-9E02-8F2E-3B1E55EAE690}" dt="2024-09-20T13:04:44.508" v="205" actId="20577"/>
        <pc:sldMkLst>
          <pc:docMk/>
          <pc:sldMk cId="0" sldId="281"/>
        </pc:sldMkLst>
        <pc:spChg chg="mod">
          <ac:chgData name="Eva Woods" userId="S::eva.woods@cambridgeshirepeterborough-ca.gov.uk::cb7803fb-6bcb-4b2a-9af2-5d0a97e4d2ca" providerId="AD" clId="Web-{08D536D3-B1E6-9E02-8F2E-3B1E55EAE690}" dt="2024-09-20T13:00:22.092" v="146" actId="1076"/>
          <ac:spMkLst>
            <pc:docMk/>
            <pc:sldMk cId="0" sldId="281"/>
            <ac:spMk id="8" creationId="{00000000-0000-0000-0000-000000000000}"/>
          </ac:spMkLst>
        </pc:spChg>
        <pc:spChg chg="mod">
          <ac:chgData name="Eva Woods" userId="S::eva.woods@cambridgeshirepeterborough-ca.gov.uk::cb7803fb-6bcb-4b2a-9af2-5d0a97e4d2ca" providerId="AD" clId="Web-{08D536D3-B1E6-9E02-8F2E-3B1E55EAE690}" dt="2024-09-20T13:00:16.920" v="145" actId="1076"/>
          <ac:spMkLst>
            <pc:docMk/>
            <pc:sldMk cId="0" sldId="281"/>
            <ac:spMk id="9" creationId="{00000000-0000-0000-0000-000000000000}"/>
          </ac:spMkLst>
        </pc:spChg>
        <pc:spChg chg="mod">
          <ac:chgData name="Eva Woods" userId="S::eva.woods@cambridgeshirepeterborough-ca.gov.uk::cb7803fb-6bcb-4b2a-9af2-5d0a97e4d2ca" providerId="AD" clId="Web-{08D536D3-B1E6-9E02-8F2E-3B1E55EAE690}" dt="2024-09-20T12:59:46.685" v="141" actId="14100"/>
          <ac:spMkLst>
            <pc:docMk/>
            <pc:sldMk cId="0" sldId="281"/>
            <ac:spMk id="19" creationId="{00000000-0000-0000-0000-000000000000}"/>
          </ac:spMkLst>
        </pc:spChg>
        <pc:spChg chg="mod">
          <ac:chgData name="Eva Woods" userId="S::eva.woods@cambridgeshirepeterborough-ca.gov.uk::cb7803fb-6bcb-4b2a-9af2-5d0a97e4d2ca" providerId="AD" clId="Web-{08D536D3-B1E6-9E02-8F2E-3B1E55EAE690}" dt="2024-09-20T13:00:49.281" v="150" actId="14100"/>
          <ac:spMkLst>
            <pc:docMk/>
            <pc:sldMk cId="0" sldId="281"/>
            <ac:spMk id="20" creationId="{00000000-0000-0000-0000-000000000000}"/>
          </ac:spMkLst>
        </pc:spChg>
        <pc:spChg chg="mod">
          <ac:chgData name="Eva Woods" userId="S::eva.woods@cambridgeshirepeterborough-ca.gov.uk::cb7803fb-6bcb-4b2a-9af2-5d0a97e4d2ca" providerId="AD" clId="Web-{08D536D3-B1E6-9E02-8F2E-3B1E55EAE690}" dt="2024-09-20T12:41:13.475" v="52" actId="20577"/>
          <ac:spMkLst>
            <pc:docMk/>
            <pc:sldMk cId="0" sldId="281"/>
            <ac:spMk id="26" creationId="{00000000-0000-0000-0000-000000000000}"/>
          </ac:spMkLst>
        </pc:spChg>
        <pc:spChg chg="mod">
          <ac:chgData name="Eva Woods" userId="S::eva.woods@cambridgeshirepeterborough-ca.gov.uk::cb7803fb-6bcb-4b2a-9af2-5d0a97e4d2ca" providerId="AD" clId="Web-{08D536D3-B1E6-9E02-8F2E-3B1E55EAE690}" dt="2024-09-20T13:02:57.051" v="159" actId="1076"/>
          <ac:spMkLst>
            <pc:docMk/>
            <pc:sldMk cId="0" sldId="281"/>
            <ac:spMk id="37" creationId="{00000000-0000-0000-0000-000000000000}"/>
          </ac:spMkLst>
        </pc:spChg>
        <pc:spChg chg="mod">
          <ac:chgData name="Eva Woods" userId="S::eva.woods@cambridgeshirepeterborough-ca.gov.uk::cb7803fb-6bcb-4b2a-9af2-5d0a97e4d2ca" providerId="AD" clId="Web-{08D536D3-B1E6-9E02-8F2E-3B1E55EAE690}" dt="2024-09-20T13:03:05.051" v="161" actId="1076"/>
          <ac:spMkLst>
            <pc:docMk/>
            <pc:sldMk cId="0" sldId="281"/>
            <ac:spMk id="39" creationId="{00000000-0000-0000-0000-000000000000}"/>
          </ac:spMkLst>
        </pc:spChg>
        <pc:spChg chg="mod">
          <ac:chgData name="Eva Woods" userId="S::eva.woods@cambridgeshirepeterborough-ca.gov.uk::cb7803fb-6bcb-4b2a-9af2-5d0a97e4d2ca" providerId="AD" clId="Web-{08D536D3-B1E6-9E02-8F2E-3B1E55EAE690}" dt="2024-09-20T13:02:53.269" v="158" actId="1076"/>
          <ac:spMkLst>
            <pc:docMk/>
            <pc:sldMk cId="0" sldId="281"/>
            <ac:spMk id="40" creationId="{00000000-0000-0000-0000-000000000000}"/>
          </ac:spMkLst>
        </pc:spChg>
        <pc:spChg chg="mod">
          <ac:chgData name="Eva Woods" userId="S::eva.woods@cambridgeshirepeterborough-ca.gov.uk::cb7803fb-6bcb-4b2a-9af2-5d0a97e4d2ca" providerId="AD" clId="Web-{08D536D3-B1E6-9E02-8F2E-3B1E55EAE690}" dt="2024-09-20T13:03:11.754" v="162" actId="1076"/>
          <ac:spMkLst>
            <pc:docMk/>
            <pc:sldMk cId="0" sldId="281"/>
            <ac:spMk id="43" creationId="{00000000-0000-0000-0000-000000000000}"/>
          </ac:spMkLst>
        </pc:spChg>
        <pc:spChg chg="mod">
          <ac:chgData name="Eva Woods" userId="S::eva.woods@cambridgeshirepeterborough-ca.gov.uk::cb7803fb-6bcb-4b2a-9af2-5d0a97e4d2ca" providerId="AD" clId="Web-{08D536D3-B1E6-9E02-8F2E-3B1E55EAE690}" dt="2024-09-20T13:04:44.508" v="205" actId="20577"/>
          <ac:spMkLst>
            <pc:docMk/>
            <pc:sldMk cId="0" sldId="281"/>
            <ac:spMk id="45" creationId="{00000000-0000-0000-0000-000000000000}"/>
          </ac:spMkLst>
        </pc:spChg>
        <pc:grpChg chg="mod">
          <ac:chgData name="Eva Woods" userId="S::eva.woods@cambridgeshirepeterborough-ca.gov.uk::cb7803fb-6bcb-4b2a-9af2-5d0a97e4d2ca" providerId="AD" clId="Web-{08D536D3-B1E6-9E02-8F2E-3B1E55EAE690}" dt="2024-09-20T12:59:23.418" v="139" actId="1076"/>
          <ac:grpSpMkLst>
            <pc:docMk/>
            <pc:sldMk cId="0" sldId="281"/>
            <ac:grpSpMk id="6" creationId="{00000000-0000-0000-0000-000000000000}"/>
          </ac:grpSpMkLst>
        </pc:grpChg>
        <pc:picChg chg="mod">
          <ac:chgData name="Eva Woods" userId="S::eva.woods@cambridgeshirepeterborough-ca.gov.uk::cb7803fb-6bcb-4b2a-9af2-5d0a97e4d2ca" providerId="AD" clId="Web-{08D536D3-B1E6-9E02-8F2E-3B1E55EAE690}" dt="2024-09-20T13:00:55.484" v="151" actId="1076"/>
          <ac:picMkLst>
            <pc:docMk/>
            <pc:sldMk cId="0" sldId="281"/>
            <ac:picMk id="46" creationId="{00000000-0000-0000-0000-000000000000}"/>
          </ac:picMkLst>
        </pc:picChg>
        <pc:picChg chg="mod">
          <ac:chgData name="Eva Woods" userId="S::eva.woods@cambridgeshirepeterborough-ca.gov.uk::cb7803fb-6bcb-4b2a-9af2-5d0a97e4d2ca" providerId="AD" clId="Web-{08D536D3-B1E6-9E02-8F2E-3B1E55EAE690}" dt="2024-09-20T12:59:55.045" v="142" actId="1076"/>
          <ac:picMkLst>
            <pc:docMk/>
            <pc:sldMk cId="0" sldId="281"/>
            <ac:picMk id="47" creationId="{00000000-0000-0000-0000-000000000000}"/>
          </ac:picMkLst>
        </pc:picChg>
        <pc:picChg chg="mod">
          <ac:chgData name="Eva Woods" userId="S::eva.woods@cambridgeshirepeterborough-ca.gov.uk::cb7803fb-6bcb-4b2a-9af2-5d0a97e4d2ca" providerId="AD" clId="Web-{08D536D3-B1E6-9E02-8F2E-3B1E55EAE690}" dt="2024-09-20T13:00:38.905" v="149" actId="1076"/>
          <ac:picMkLst>
            <pc:docMk/>
            <pc:sldMk cId="0" sldId="281"/>
            <ac:picMk id="48" creationId="{00000000-0000-0000-0000-000000000000}"/>
          </ac:picMkLst>
        </pc:picChg>
        <pc:picChg chg="del">
          <ac:chgData name="Eva Woods" userId="S::eva.woods@cambridgeshirepeterborough-ca.gov.uk::cb7803fb-6bcb-4b2a-9af2-5d0a97e4d2ca" providerId="AD" clId="Web-{08D536D3-B1E6-9E02-8F2E-3B1E55EAE690}" dt="2024-09-20T13:02:27.987" v="154"/>
          <ac:picMkLst>
            <pc:docMk/>
            <pc:sldMk cId="0" sldId="281"/>
            <ac:picMk id="50" creationId="{00000000-0000-0000-0000-000000000000}"/>
          </ac:picMkLst>
        </pc:picChg>
        <pc:picChg chg="add mod">
          <ac:chgData name="Eva Woods" userId="S::eva.woods@cambridgeshirepeterborough-ca.gov.uk::cb7803fb-6bcb-4b2a-9af2-5d0a97e4d2ca" providerId="AD" clId="Web-{08D536D3-B1E6-9E02-8F2E-3B1E55EAE690}" dt="2024-09-20T13:02:31.628" v="155" actId="1076"/>
          <ac:picMkLst>
            <pc:docMk/>
            <pc:sldMk cId="0" sldId="281"/>
            <ac:picMk id="61" creationId="{2F3B4CE1-379E-A394-160F-F740C2CF0FA6}"/>
          </ac:picMkLst>
        </pc:picChg>
      </pc:sldChg>
      <pc:sldChg chg="modSp">
        <pc:chgData name="Eva Woods" userId="S::eva.woods@cambridgeshirepeterborough-ca.gov.uk::cb7803fb-6bcb-4b2a-9af2-5d0a97e4d2ca" providerId="AD" clId="Web-{08D536D3-B1E6-9E02-8F2E-3B1E55EAE690}" dt="2024-09-20T13:06:06.245" v="209" actId="1076"/>
        <pc:sldMkLst>
          <pc:docMk/>
          <pc:sldMk cId="0" sldId="282"/>
        </pc:sldMkLst>
        <pc:spChg chg="mod">
          <ac:chgData name="Eva Woods" userId="S::eva.woods@cambridgeshirepeterborough-ca.gov.uk::cb7803fb-6bcb-4b2a-9af2-5d0a97e4d2ca" providerId="AD" clId="Web-{08D536D3-B1E6-9E02-8F2E-3B1E55EAE690}" dt="2024-09-20T13:05:39.463" v="206" actId="14100"/>
          <ac:spMkLst>
            <pc:docMk/>
            <pc:sldMk cId="0" sldId="282"/>
            <ac:spMk id="19" creationId="{00000000-0000-0000-0000-000000000000}"/>
          </ac:spMkLst>
        </pc:spChg>
        <pc:spChg chg="mod">
          <ac:chgData name="Eva Woods" userId="S::eva.woods@cambridgeshirepeterborough-ca.gov.uk::cb7803fb-6bcb-4b2a-9af2-5d0a97e4d2ca" providerId="AD" clId="Web-{08D536D3-B1E6-9E02-8F2E-3B1E55EAE690}" dt="2024-09-20T13:06:02.229" v="208" actId="14100"/>
          <ac:spMkLst>
            <pc:docMk/>
            <pc:sldMk cId="0" sldId="282"/>
            <ac:spMk id="21" creationId="{00000000-0000-0000-0000-000000000000}"/>
          </ac:spMkLst>
        </pc:spChg>
        <pc:picChg chg="mod">
          <ac:chgData name="Eva Woods" userId="S::eva.woods@cambridgeshirepeterborough-ca.gov.uk::cb7803fb-6bcb-4b2a-9af2-5d0a97e4d2ca" providerId="AD" clId="Web-{08D536D3-B1E6-9E02-8F2E-3B1E55EAE690}" dt="2024-09-20T13:05:45.666" v="207" actId="1076"/>
          <ac:picMkLst>
            <pc:docMk/>
            <pc:sldMk cId="0" sldId="282"/>
            <ac:picMk id="53" creationId="{00000000-0000-0000-0000-000000000000}"/>
          </ac:picMkLst>
        </pc:picChg>
        <pc:picChg chg="mod">
          <ac:chgData name="Eva Woods" userId="S::eva.woods@cambridgeshirepeterborough-ca.gov.uk::cb7803fb-6bcb-4b2a-9af2-5d0a97e4d2ca" providerId="AD" clId="Web-{08D536D3-B1E6-9E02-8F2E-3B1E55EAE690}" dt="2024-09-20T13:06:06.245" v="209" actId="1076"/>
          <ac:picMkLst>
            <pc:docMk/>
            <pc:sldMk cId="0" sldId="282"/>
            <ac:picMk id="54" creationId="{00000000-0000-0000-0000-000000000000}"/>
          </ac:picMkLst>
        </pc:picChg>
      </pc:sldChg>
      <pc:sldChg chg="addSp delSp modSp">
        <pc:chgData name="Eva Woods" userId="S::eva.woods@cambridgeshirepeterborough-ca.gov.uk::cb7803fb-6bcb-4b2a-9af2-5d0a97e4d2ca" providerId="AD" clId="Web-{08D536D3-B1E6-9E02-8F2E-3B1E55EAE690}" dt="2024-09-20T13:09:51.268" v="238" actId="1076"/>
        <pc:sldMkLst>
          <pc:docMk/>
          <pc:sldMk cId="0" sldId="283"/>
        </pc:sldMkLst>
        <pc:spChg chg="mod">
          <ac:chgData name="Eva Woods" userId="S::eva.woods@cambridgeshirepeterborough-ca.gov.uk::cb7803fb-6bcb-4b2a-9af2-5d0a97e4d2ca" providerId="AD" clId="Web-{08D536D3-B1E6-9E02-8F2E-3B1E55EAE690}" dt="2024-09-20T13:08:26.955" v="230" actId="1076"/>
          <ac:spMkLst>
            <pc:docMk/>
            <pc:sldMk cId="0" sldId="283"/>
            <ac:spMk id="10" creationId="{00000000-0000-0000-0000-000000000000}"/>
          </ac:spMkLst>
        </pc:spChg>
        <pc:spChg chg="mod">
          <ac:chgData name="Eva Woods" userId="S::eva.woods@cambridgeshirepeterborough-ca.gov.uk::cb7803fb-6bcb-4b2a-9af2-5d0a97e4d2ca" providerId="AD" clId="Web-{08D536D3-B1E6-9E02-8F2E-3B1E55EAE690}" dt="2024-09-20T13:08:23.062" v="229" actId="1076"/>
          <ac:spMkLst>
            <pc:docMk/>
            <pc:sldMk cId="0" sldId="283"/>
            <ac:spMk id="11" creationId="{00000000-0000-0000-0000-000000000000}"/>
          </ac:spMkLst>
        </pc:spChg>
        <pc:spChg chg="mod">
          <ac:chgData name="Eva Woods" userId="S::eva.woods@cambridgeshirepeterborough-ca.gov.uk::cb7803fb-6bcb-4b2a-9af2-5d0a97e4d2ca" providerId="AD" clId="Web-{08D536D3-B1E6-9E02-8F2E-3B1E55EAE690}" dt="2024-09-20T13:06:59.215" v="210" actId="14100"/>
          <ac:spMkLst>
            <pc:docMk/>
            <pc:sldMk cId="0" sldId="283"/>
            <ac:spMk id="20" creationId="{00000000-0000-0000-0000-000000000000}"/>
          </ac:spMkLst>
        </pc:spChg>
        <pc:spChg chg="mod">
          <ac:chgData name="Eva Woods" userId="S::eva.woods@cambridgeshirepeterborough-ca.gov.uk::cb7803fb-6bcb-4b2a-9af2-5d0a97e4d2ca" providerId="AD" clId="Web-{08D536D3-B1E6-9E02-8F2E-3B1E55EAE690}" dt="2024-09-20T13:07:35.685" v="215" actId="1076"/>
          <ac:spMkLst>
            <pc:docMk/>
            <pc:sldMk cId="0" sldId="283"/>
            <ac:spMk id="21" creationId="{00000000-0000-0000-0000-000000000000}"/>
          </ac:spMkLst>
        </pc:spChg>
        <pc:spChg chg="mod">
          <ac:chgData name="Eva Woods" userId="S::eva.woods@cambridgeshirepeterborough-ca.gov.uk::cb7803fb-6bcb-4b2a-9af2-5d0a97e4d2ca" providerId="AD" clId="Web-{08D536D3-B1E6-9E02-8F2E-3B1E55EAE690}" dt="2024-09-20T12:41:31.585" v="55" actId="20577"/>
          <ac:spMkLst>
            <pc:docMk/>
            <pc:sldMk cId="0" sldId="283"/>
            <ac:spMk id="29" creationId="{00000000-0000-0000-0000-000000000000}"/>
          </ac:spMkLst>
        </pc:spChg>
        <pc:spChg chg="add mod">
          <ac:chgData name="Eva Woods" userId="S::eva.woods@cambridgeshirepeterborough-ca.gov.uk::cb7803fb-6bcb-4b2a-9af2-5d0a97e4d2ca" providerId="AD" clId="Web-{08D536D3-B1E6-9E02-8F2E-3B1E55EAE690}" dt="2024-09-20T13:09:51.268" v="238" actId="1076"/>
          <ac:spMkLst>
            <pc:docMk/>
            <pc:sldMk cId="0" sldId="283"/>
            <ac:spMk id="65" creationId="{9E378754-D2A7-F668-7E24-9BA10C4D1BE7}"/>
          </ac:spMkLst>
        </pc:spChg>
        <pc:picChg chg="mod">
          <ac:chgData name="Eva Woods" userId="S::eva.woods@cambridgeshirepeterborough-ca.gov.uk::cb7803fb-6bcb-4b2a-9af2-5d0a97e4d2ca" providerId="AD" clId="Web-{08D536D3-B1E6-9E02-8F2E-3B1E55EAE690}" dt="2024-09-20T13:07:05.591" v="211" actId="1076"/>
          <ac:picMkLst>
            <pc:docMk/>
            <pc:sldMk cId="0" sldId="283"/>
            <ac:picMk id="53" creationId="{00000000-0000-0000-0000-000000000000}"/>
          </ac:picMkLst>
        </pc:picChg>
        <pc:picChg chg="mod">
          <ac:chgData name="Eva Woods" userId="S::eva.woods@cambridgeshirepeterborough-ca.gov.uk::cb7803fb-6bcb-4b2a-9af2-5d0a97e4d2ca" providerId="AD" clId="Web-{08D536D3-B1E6-9E02-8F2E-3B1E55EAE690}" dt="2024-09-20T13:08:35.359" v="232" actId="1076"/>
          <ac:picMkLst>
            <pc:docMk/>
            <pc:sldMk cId="0" sldId="283"/>
            <ac:picMk id="55" creationId="{00000000-0000-0000-0000-000000000000}"/>
          </ac:picMkLst>
        </pc:picChg>
        <pc:picChg chg="mod">
          <ac:chgData name="Eva Woods" userId="S::eva.woods@cambridgeshirepeterborough-ca.gov.uk::cb7803fb-6bcb-4b2a-9af2-5d0a97e4d2ca" providerId="AD" clId="Web-{08D536D3-B1E6-9E02-8F2E-3B1E55EAE690}" dt="2024-09-20T13:07:17.982" v="212" actId="1076"/>
          <ac:picMkLst>
            <pc:docMk/>
            <pc:sldMk cId="0" sldId="283"/>
            <ac:picMk id="56" creationId="{00000000-0000-0000-0000-000000000000}"/>
          </ac:picMkLst>
        </pc:picChg>
        <pc:picChg chg="del">
          <ac:chgData name="Eva Woods" userId="S::eva.woods@cambridgeshirepeterborough-ca.gov.uk::cb7803fb-6bcb-4b2a-9af2-5d0a97e4d2ca" providerId="AD" clId="Web-{08D536D3-B1E6-9E02-8F2E-3B1E55EAE690}" dt="2024-09-20T13:08:30.984" v="231"/>
          <ac:picMkLst>
            <pc:docMk/>
            <pc:sldMk cId="0" sldId="283"/>
            <ac:picMk id="57" creationId="{00000000-0000-0000-0000-000000000000}"/>
          </ac:picMkLst>
        </pc:picChg>
        <pc:picChg chg="add mod">
          <ac:chgData name="Eva Woods" userId="S::eva.woods@cambridgeshirepeterborough-ca.gov.uk::cb7803fb-6bcb-4b2a-9af2-5d0a97e4d2ca" providerId="AD" clId="Web-{08D536D3-B1E6-9E02-8F2E-3B1E55EAE690}" dt="2024-09-20T13:09:06.001" v="234" actId="1076"/>
          <ac:picMkLst>
            <pc:docMk/>
            <pc:sldMk cId="0" sldId="283"/>
            <ac:picMk id="61" creationId="{E6027CCB-1AEB-115E-1B66-91D0127A3B49}"/>
          </ac:picMkLst>
        </pc:picChg>
        <pc:picChg chg="add del">
          <ac:chgData name="Eva Woods" userId="S::eva.woods@cambridgeshirepeterborough-ca.gov.uk::cb7803fb-6bcb-4b2a-9af2-5d0a97e4d2ca" providerId="AD" clId="Web-{08D536D3-B1E6-9E02-8F2E-3B1E55EAE690}" dt="2024-09-20T13:09:27.252" v="236"/>
          <ac:picMkLst>
            <pc:docMk/>
            <pc:sldMk cId="0" sldId="283"/>
            <ac:picMk id="63" creationId="{E6537FA7-868E-3621-4A56-4A14D8E8973A}"/>
          </ac:picMkLst>
        </pc:picChg>
      </pc:sldChg>
      <pc:sldChg chg="modSp add">
        <pc:chgData name="Eva Woods" userId="S::eva.woods@cambridgeshirepeterborough-ca.gov.uk::cb7803fb-6bcb-4b2a-9af2-5d0a97e4d2ca" providerId="AD" clId="Web-{08D536D3-B1E6-9E02-8F2E-3B1E55EAE690}" dt="2024-09-20T13:14:37.044" v="310" actId="14100"/>
        <pc:sldMkLst>
          <pc:docMk/>
          <pc:sldMk cId="2005212102" sldId="298"/>
        </pc:sldMkLst>
        <pc:spChg chg="mod">
          <ac:chgData name="Eva Woods" userId="S::eva.woods@cambridgeshirepeterborough-ca.gov.uk::cb7803fb-6bcb-4b2a-9af2-5d0a97e4d2ca" providerId="AD" clId="Web-{08D536D3-B1E6-9E02-8F2E-3B1E55EAE690}" dt="2024-09-20T13:11:25.100" v="240" actId="14100"/>
          <ac:spMkLst>
            <pc:docMk/>
            <pc:sldMk cId="2005212102" sldId="298"/>
            <ac:spMk id="9" creationId="{AE8484F0-7202-D7E7-EDB9-63B7D6E31007}"/>
          </ac:spMkLst>
        </pc:spChg>
        <pc:spChg chg="mod">
          <ac:chgData name="Eva Woods" userId="S::eva.woods@cambridgeshirepeterborough-ca.gov.uk::cb7803fb-6bcb-4b2a-9af2-5d0a97e4d2ca" providerId="AD" clId="Web-{08D536D3-B1E6-9E02-8F2E-3B1E55EAE690}" dt="2024-09-20T13:14:24.528" v="307" actId="20577"/>
          <ac:spMkLst>
            <pc:docMk/>
            <pc:sldMk cId="2005212102" sldId="298"/>
            <ac:spMk id="13" creationId="{518FA885-F877-1D29-4E7D-692F93F12395}"/>
          </ac:spMkLst>
        </pc:spChg>
        <pc:spChg chg="mod">
          <ac:chgData name="Eva Woods" userId="S::eva.woods@cambridgeshirepeterborough-ca.gov.uk::cb7803fb-6bcb-4b2a-9af2-5d0a97e4d2ca" providerId="AD" clId="Web-{08D536D3-B1E6-9E02-8F2E-3B1E55EAE690}" dt="2024-09-20T13:14:31.262" v="309" actId="1076"/>
          <ac:spMkLst>
            <pc:docMk/>
            <pc:sldMk cId="2005212102" sldId="298"/>
            <ac:spMk id="15" creationId="{16F6A36B-2102-712B-7691-8005766D63E9}"/>
          </ac:spMkLst>
        </pc:spChg>
        <pc:spChg chg="mod">
          <ac:chgData name="Eva Woods" userId="S::eva.woods@cambridgeshirepeterborough-ca.gov.uk::cb7803fb-6bcb-4b2a-9af2-5d0a97e4d2ca" providerId="AD" clId="Web-{08D536D3-B1E6-9E02-8F2E-3B1E55EAE690}" dt="2024-09-20T13:14:28.106" v="308" actId="1076"/>
          <ac:spMkLst>
            <pc:docMk/>
            <pc:sldMk cId="2005212102" sldId="298"/>
            <ac:spMk id="16" creationId="{C01889C3-B94D-05F5-4416-C9EA58BD2CFB}"/>
          </ac:spMkLst>
        </pc:spChg>
        <pc:picChg chg="mod">
          <ac:chgData name="Eva Woods" userId="S::eva.woods@cambridgeshirepeterborough-ca.gov.uk::cb7803fb-6bcb-4b2a-9af2-5d0a97e4d2ca" providerId="AD" clId="Web-{08D536D3-B1E6-9E02-8F2E-3B1E55EAE690}" dt="2024-09-20T13:14:37.044" v="310" actId="14100"/>
          <ac:picMkLst>
            <pc:docMk/>
            <pc:sldMk cId="2005212102" sldId="298"/>
            <ac:picMk id="2" creationId="{6B3D86EC-BD0E-1F96-4C70-CB598EDFD487}"/>
          </ac:picMkLst>
        </pc:picChg>
      </pc:sldChg>
      <pc:sldChg chg="modSp add">
        <pc:chgData name="Eva Woods" userId="S::eva.woods@cambridgeshirepeterborough-ca.gov.uk::cb7803fb-6bcb-4b2a-9af2-5d0a97e4d2ca" providerId="AD" clId="Web-{08D536D3-B1E6-9E02-8F2E-3B1E55EAE690}" dt="2024-09-20T13:16:21.469" v="312"/>
        <pc:sldMkLst>
          <pc:docMk/>
          <pc:sldMk cId="481563427" sldId="299"/>
        </pc:sldMkLst>
        <pc:spChg chg="mod">
          <ac:chgData name="Eva Woods" userId="S::eva.woods@cambridgeshirepeterborough-ca.gov.uk::cb7803fb-6bcb-4b2a-9af2-5d0a97e4d2ca" providerId="AD" clId="Web-{08D536D3-B1E6-9E02-8F2E-3B1E55EAE690}" dt="2024-09-20T13:16:21.469" v="312"/>
          <ac:spMkLst>
            <pc:docMk/>
            <pc:sldMk cId="481563427" sldId="299"/>
            <ac:spMk id="15" creationId="{16F6A36B-2102-712B-7691-8005766D63E9}"/>
          </ac:spMkLst>
        </pc:spChg>
      </pc:sldChg>
      <pc:sldChg chg="modSp add">
        <pc:chgData name="Eva Woods" userId="S::eva.woods@cambridgeshirepeterborough-ca.gov.uk::cb7803fb-6bcb-4b2a-9af2-5d0a97e4d2ca" providerId="AD" clId="Web-{08D536D3-B1E6-9E02-8F2E-3B1E55EAE690}" dt="2024-09-20T13:17:26.195" v="317"/>
        <pc:sldMkLst>
          <pc:docMk/>
          <pc:sldMk cId="3249845932" sldId="300"/>
        </pc:sldMkLst>
        <pc:spChg chg="mod">
          <ac:chgData name="Eva Woods" userId="S::eva.woods@cambridgeshirepeterborough-ca.gov.uk::cb7803fb-6bcb-4b2a-9af2-5d0a97e4d2ca" providerId="AD" clId="Web-{08D536D3-B1E6-9E02-8F2E-3B1E55EAE690}" dt="2024-09-20T13:17:26.195" v="317"/>
          <ac:spMkLst>
            <pc:docMk/>
            <pc:sldMk cId="3249845932" sldId="300"/>
            <ac:spMk id="7" creationId="{A680D60E-A1C2-B226-6E6A-92A83B2E7FDE}"/>
          </ac:spMkLst>
        </pc:spChg>
      </pc:sldChg>
      <pc:sldChg chg="addSp delSp modSp add mod setBg">
        <pc:chgData name="Eva Woods" userId="S::eva.woods@cambridgeshirepeterborough-ca.gov.uk::cb7803fb-6bcb-4b2a-9af2-5d0a97e4d2ca" providerId="AD" clId="Web-{08D536D3-B1E6-9E02-8F2E-3B1E55EAE690}" dt="2024-09-20T13:23:49.864" v="349"/>
        <pc:sldMkLst>
          <pc:docMk/>
          <pc:sldMk cId="2517871427" sldId="301"/>
        </pc:sldMkLst>
        <pc:spChg chg="add del">
          <ac:chgData name="Eva Woods" userId="S::eva.woods@cambridgeshirepeterborough-ca.gov.uk::cb7803fb-6bcb-4b2a-9af2-5d0a97e4d2ca" providerId="AD" clId="Web-{08D536D3-B1E6-9E02-8F2E-3B1E55EAE690}" dt="2024-09-20T13:21:15.061" v="320"/>
          <ac:spMkLst>
            <pc:docMk/>
            <pc:sldMk cId="2517871427" sldId="301"/>
            <ac:spMk id="6" creationId="{D3F86BF0-E7E4-2F46-06BD-84C3C3FD683F}"/>
          </ac:spMkLst>
        </pc:spChg>
        <pc:spChg chg="mod">
          <ac:chgData name="Eva Woods" userId="S::eva.woods@cambridgeshirepeterborough-ca.gov.uk::cb7803fb-6bcb-4b2a-9af2-5d0a97e4d2ca" providerId="AD" clId="Web-{08D536D3-B1E6-9E02-8F2E-3B1E55EAE690}" dt="2024-09-20T13:23:49.770" v="345"/>
          <ac:spMkLst>
            <pc:docMk/>
            <pc:sldMk cId="2517871427" sldId="301"/>
            <ac:spMk id="9" creationId="{AE8484F0-7202-D7E7-EDB9-63B7D6E31007}"/>
          </ac:spMkLst>
        </pc:spChg>
        <pc:spChg chg="mod">
          <ac:chgData name="Eva Woods" userId="S::eva.woods@cambridgeshirepeterborough-ca.gov.uk::cb7803fb-6bcb-4b2a-9af2-5d0a97e4d2ca" providerId="AD" clId="Web-{08D536D3-B1E6-9E02-8F2E-3B1E55EAE690}" dt="2024-09-20T13:23:49.770" v="346"/>
          <ac:spMkLst>
            <pc:docMk/>
            <pc:sldMk cId="2517871427" sldId="301"/>
            <ac:spMk id="12" creationId="{A680D60E-A1C2-B226-6E6A-92A83B2E7FDE}"/>
          </ac:spMkLst>
        </pc:spChg>
        <pc:spChg chg="mod">
          <ac:chgData name="Eva Woods" userId="S::eva.woods@cambridgeshirepeterborough-ca.gov.uk::cb7803fb-6bcb-4b2a-9af2-5d0a97e4d2ca" providerId="AD" clId="Web-{08D536D3-B1E6-9E02-8F2E-3B1E55EAE690}" dt="2024-09-20T13:23:49.770" v="347"/>
          <ac:spMkLst>
            <pc:docMk/>
            <pc:sldMk cId="2517871427" sldId="301"/>
            <ac:spMk id="13" creationId="{518FA885-F877-1D29-4E7D-692F93F12395}"/>
          </ac:spMkLst>
        </pc:spChg>
        <pc:spChg chg="mod">
          <ac:chgData name="Eva Woods" userId="S::eva.woods@cambridgeshirepeterborough-ca.gov.uk::cb7803fb-6bcb-4b2a-9af2-5d0a97e4d2ca" providerId="AD" clId="Web-{08D536D3-B1E6-9E02-8F2E-3B1E55EAE690}" dt="2024-09-20T13:23:49.770" v="348"/>
          <ac:spMkLst>
            <pc:docMk/>
            <pc:sldMk cId="2517871427" sldId="301"/>
            <ac:spMk id="15" creationId="{16F6A36B-2102-712B-7691-8005766D63E9}"/>
          </ac:spMkLst>
        </pc:spChg>
        <pc:spChg chg="mod">
          <ac:chgData name="Eva Woods" userId="S::eva.woods@cambridgeshirepeterborough-ca.gov.uk::cb7803fb-6bcb-4b2a-9af2-5d0a97e4d2ca" providerId="AD" clId="Web-{08D536D3-B1E6-9E02-8F2E-3B1E55EAE690}" dt="2024-09-20T13:23:49.864" v="349"/>
          <ac:spMkLst>
            <pc:docMk/>
            <pc:sldMk cId="2517871427" sldId="301"/>
            <ac:spMk id="16" creationId="{C01889C3-B94D-05F5-4416-C9EA58BD2CFB}"/>
          </ac:spMkLst>
        </pc:spChg>
        <pc:picChg chg="del mod">
          <ac:chgData name="Eva Woods" userId="S::eva.woods@cambridgeshirepeterborough-ca.gov.uk::cb7803fb-6bcb-4b2a-9af2-5d0a97e4d2ca" providerId="AD" clId="Web-{08D536D3-B1E6-9E02-8F2E-3B1E55EAE690}" dt="2024-09-20T13:23:10.675" v="344"/>
          <ac:picMkLst>
            <pc:docMk/>
            <pc:sldMk cId="2517871427" sldId="301"/>
            <ac:picMk id="4" creationId="{A9B283F4-26ED-EED7-514B-9F3983B7E633}"/>
          </ac:picMkLst>
        </pc:picChg>
        <pc:picChg chg="mod">
          <ac:chgData name="Eva Woods" userId="S::eva.woods@cambridgeshirepeterborough-ca.gov.uk::cb7803fb-6bcb-4b2a-9af2-5d0a97e4d2ca" providerId="AD" clId="Web-{08D536D3-B1E6-9E02-8F2E-3B1E55EAE690}" dt="2024-09-20T13:23:05.596" v="343"/>
          <ac:picMkLst>
            <pc:docMk/>
            <pc:sldMk cId="2517871427" sldId="301"/>
            <ac:picMk id="5" creationId="{091DE42F-5053-CA0D-EF3A-943416DF0EB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BFB875-271B-4787-8CF4-AFE79570630D}" type="doc">
      <dgm:prSet loTypeId="urn:microsoft.com/office/officeart/2005/8/layout/cycle6" loCatId="cycle" qsTypeId="urn:microsoft.com/office/officeart/2005/8/quickstyle/3d1" qsCatId="3D" csTypeId="urn:microsoft.com/office/officeart/2005/8/colors/colorful1" csCatId="colorful" phldr="1"/>
      <dgm:spPr/>
      <dgm:t>
        <a:bodyPr/>
        <a:lstStyle/>
        <a:p>
          <a:endParaRPr lang="en-US"/>
        </a:p>
      </dgm:t>
    </dgm:pt>
    <dgm:pt modelId="{2E26A4AB-7B29-4DCF-A49B-99D4054FB633}">
      <dgm:prSet phldrT="[Text]" phldr="0"/>
      <dgm:spPr/>
      <dgm:t>
        <a:bodyPr/>
        <a:lstStyle/>
        <a:p>
          <a:pPr rtl="0"/>
          <a:r>
            <a:rPr lang="en-US" b="0">
              <a:latin typeface="Canva Sans 1"/>
            </a:rPr>
            <a:t>Professional Services</a:t>
          </a:r>
          <a:br>
            <a:rPr lang="en-US" b="0">
              <a:latin typeface="Canva Sans 1"/>
            </a:rPr>
          </a:br>
          <a:r>
            <a:rPr lang="en-US" b="0">
              <a:latin typeface="Canva Sans 1"/>
            </a:rPr>
            <a:t>50,000</a:t>
          </a:r>
        </a:p>
      </dgm:t>
    </dgm:pt>
    <dgm:pt modelId="{8016F181-006B-4C24-95E4-15AF395FADA8}" type="parTrans" cxnId="{E35CD354-7291-4515-A4FA-1670CFA236DC}">
      <dgm:prSet/>
      <dgm:spPr/>
      <dgm:t>
        <a:bodyPr/>
        <a:lstStyle/>
        <a:p>
          <a:endParaRPr lang="en-US"/>
        </a:p>
      </dgm:t>
    </dgm:pt>
    <dgm:pt modelId="{01EE1484-2086-4753-879A-FDD957B825A2}" type="sibTrans" cxnId="{E35CD354-7291-4515-A4FA-1670CFA236DC}">
      <dgm:prSet/>
      <dgm:spPr/>
      <dgm:t>
        <a:bodyPr/>
        <a:lstStyle/>
        <a:p>
          <a:endParaRPr lang="en-US"/>
        </a:p>
      </dgm:t>
    </dgm:pt>
    <dgm:pt modelId="{754AFE2D-737E-4943-9372-30CB315F1E7F}">
      <dgm:prSet phldrT="[Text]" phldr="0"/>
      <dgm:spPr/>
      <dgm:t>
        <a:bodyPr/>
        <a:lstStyle/>
        <a:p>
          <a:pPr rtl="0"/>
          <a:r>
            <a:rPr lang="en-US" b="0">
              <a:latin typeface="Canva Sans 1"/>
            </a:rPr>
            <a:t>Life Sciences</a:t>
          </a:r>
          <a:br>
            <a:rPr lang="en-US" b="0">
              <a:latin typeface="Canva Sans 1"/>
            </a:rPr>
          </a:br>
          <a:r>
            <a:rPr lang="en-US" b="0">
              <a:latin typeface="Canva Sans 1"/>
            </a:rPr>
            <a:t>22,000</a:t>
          </a:r>
        </a:p>
      </dgm:t>
    </dgm:pt>
    <dgm:pt modelId="{7FE32ED3-B466-4718-89B5-FC7DA94156ED}" type="parTrans" cxnId="{88C2C9B4-8E9C-4FC9-AC91-2D3E12BB2228}">
      <dgm:prSet/>
      <dgm:spPr/>
      <dgm:t>
        <a:bodyPr/>
        <a:lstStyle/>
        <a:p>
          <a:endParaRPr lang="en-US"/>
        </a:p>
      </dgm:t>
    </dgm:pt>
    <dgm:pt modelId="{A8C5F362-95DB-41FA-970F-30BCB1527557}" type="sibTrans" cxnId="{88C2C9B4-8E9C-4FC9-AC91-2D3E12BB2228}">
      <dgm:prSet/>
      <dgm:spPr/>
      <dgm:t>
        <a:bodyPr/>
        <a:lstStyle/>
        <a:p>
          <a:endParaRPr lang="en-US"/>
        </a:p>
      </dgm:t>
    </dgm:pt>
    <dgm:pt modelId="{245BE24C-B002-43DF-A9A4-02BA9B77313D}">
      <dgm:prSet phldrT="[Text]" phldr="0"/>
      <dgm:spPr/>
      <dgm:t>
        <a:bodyPr/>
        <a:lstStyle/>
        <a:p>
          <a:pPr rtl="0"/>
          <a:r>
            <a:rPr lang="en-US" b="0">
              <a:latin typeface="Canva Sans 1"/>
            </a:rPr>
            <a:t>Digital</a:t>
          </a:r>
          <a:br>
            <a:rPr lang="en-US" b="0">
              <a:latin typeface="Canva Sans 1"/>
            </a:rPr>
          </a:br>
          <a:r>
            <a:rPr lang="en-US" b="0">
              <a:latin typeface="Canva Sans 1"/>
            </a:rPr>
            <a:t>26,800</a:t>
          </a:r>
        </a:p>
      </dgm:t>
    </dgm:pt>
    <dgm:pt modelId="{07DB3765-BA15-4F87-AC72-DF3C29007AB3}" type="parTrans" cxnId="{414F1A7D-760E-44C4-8930-3B5BEC3C6BC4}">
      <dgm:prSet/>
      <dgm:spPr/>
      <dgm:t>
        <a:bodyPr/>
        <a:lstStyle/>
        <a:p>
          <a:endParaRPr lang="en-US"/>
        </a:p>
      </dgm:t>
    </dgm:pt>
    <dgm:pt modelId="{50DFA20C-995E-438A-8EE7-2CE108D8D3CB}" type="sibTrans" cxnId="{414F1A7D-760E-44C4-8930-3B5BEC3C6BC4}">
      <dgm:prSet/>
      <dgm:spPr/>
      <dgm:t>
        <a:bodyPr/>
        <a:lstStyle/>
        <a:p>
          <a:endParaRPr lang="en-US"/>
        </a:p>
      </dgm:t>
    </dgm:pt>
    <dgm:pt modelId="{3EAA2502-0AE1-4E25-A1E8-6E22473C796E}">
      <dgm:prSet phldrT="[Text]" phldr="0"/>
      <dgm:spPr/>
      <dgm:t>
        <a:bodyPr/>
        <a:lstStyle/>
        <a:p>
          <a:pPr rtl="0"/>
          <a:r>
            <a:rPr lang="en-US" b="0">
              <a:latin typeface="Canva Sans 1"/>
            </a:rPr>
            <a:t>Advanced Manufacturing</a:t>
          </a:r>
          <a:br>
            <a:rPr lang="en-US" b="0">
              <a:latin typeface="Canva Sans 1"/>
            </a:rPr>
          </a:br>
          <a:r>
            <a:rPr lang="en-US" b="0">
              <a:latin typeface="Canva Sans 1"/>
            </a:rPr>
            <a:t>21,000</a:t>
          </a:r>
        </a:p>
      </dgm:t>
    </dgm:pt>
    <dgm:pt modelId="{ED398DEC-3D97-4929-AACA-53AEEEC9232D}" type="parTrans" cxnId="{86B94E9B-AE91-4D36-84E9-DCBDF1265953}">
      <dgm:prSet/>
      <dgm:spPr/>
      <dgm:t>
        <a:bodyPr/>
        <a:lstStyle/>
        <a:p>
          <a:endParaRPr lang="en-US"/>
        </a:p>
      </dgm:t>
    </dgm:pt>
    <dgm:pt modelId="{70F679E2-A7EA-4C5E-9B41-4BC472A2B04A}" type="sibTrans" cxnId="{86B94E9B-AE91-4D36-84E9-DCBDF1265953}">
      <dgm:prSet/>
      <dgm:spPr/>
      <dgm:t>
        <a:bodyPr/>
        <a:lstStyle/>
        <a:p>
          <a:endParaRPr lang="en-US"/>
        </a:p>
      </dgm:t>
    </dgm:pt>
    <dgm:pt modelId="{C7A3C413-22F6-4FDD-A76B-4D7166FAC655}">
      <dgm:prSet phldrT="[Text]" phldr="0"/>
      <dgm:spPr/>
      <dgm:t>
        <a:bodyPr/>
        <a:lstStyle/>
        <a:p>
          <a:pPr rtl="0"/>
          <a:r>
            <a:rPr lang="en-US" b="0">
              <a:latin typeface="Canva Sans 1"/>
            </a:rPr>
            <a:t>Agri-Tech</a:t>
          </a:r>
          <a:br>
            <a:rPr lang="en-US" b="0">
              <a:latin typeface="Canva Sans 1"/>
            </a:rPr>
          </a:br>
          <a:r>
            <a:rPr lang="en-US" b="0">
              <a:latin typeface="Canva Sans 1"/>
            </a:rPr>
            <a:t>34,000</a:t>
          </a:r>
        </a:p>
      </dgm:t>
    </dgm:pt>
    <dgm:pt modelId="{399D7C2F-28A0-4FE9-8FA6-8C5BFDA10BE7}" type="parTrans" cxnId="{FE26E470-628B-4586-B94E-12165BEE9DA6}">
      <dgm:prSet/>
      <dgm:spPr/>
      <dgm:t>
        <a:bodyPr/>
        <a:lstStyle/>
        <a:p>
          <a:endParaRPr lang="en-US"/>
        </a:p>
      </dgm:t>
    </dgm:pt>
    <dgm:pt modelId="{7BBF5C01-A248-48E2-A46E-2ED9892AC15F}" type="sibTrans" cxnId="{FE26E470-628B-4586-B94E-12165BEE9DA6}">
      <dgm:prSet/>
      <dgm:spPr/>
      <dgm:t>
        <a:bodyPr/>
        <a:lstStyle/>
        <a:p>
          <a:endParaRPr lang="en-US"/>
        </a:p>
      </dgm:t>
    </dgm:pt>
    <dgm:pt modelId="{35E6DEBB-FA03-4555-9323-FEF019B9F1AC}">
      <dgm:prSet phldr="0"/>
      <dgm:spPr/>
      <dgm:t>
        <a:bodyPr/>
        <a:lstStyle/>
        <a:p>
          <a:pPr rtl="0"/>
          <a:r>
            <a:rPr lang="en-US" b="0">
              <a:latin typeface="Canva Sans 1"/>
            </a:rPr>
            <a:t>Retail </a:t>
          </a:r>
          <a:br>
            <a:rPr lang="en-US" b="0">
              <a:latin typeface="Canva Sans 1"/>
            </a:rPr>
          </a:br>
          <a:r>
            <a:rPr lang="en-US" b="0">
              <a:latin typeface="Canva Sans 1"/>
            </a:rPr>
            <a:t>31,000</a:t>
          </a:r>
        </a:p>
      </dgm:t>
    </dgm:pt>
    <dgm:pt modelId="{7553B84A-A12E-472B-AEA2-F4EC545A0C23}" type="parTrans" cxnId="{F8985008-7388-4659-B850-7EF2CCC99A33}">
      <dgm:prSet/>
      <dgm:spPr/>
    </dgm:pt>
    <dgm:pt modelId="{AA348DD0-BA99-4F29-9275-6239E65E2B01}" type="sibTrans" cxnId="{F8985008-7388-4659-B850-7EF2CCC99A33}">
      <dgm:prSet/>
      <dgm:spPr/>
    </dgm:pt>
    <dgm:pt modelId="{0DA695A9-B4C1-44BA-9139-7AD925B91F96}">
      <dgm:prSet phldr="0"/>
      <dgm:spPr/>
      <dgm:t>
        <a:bodyPr/>
        <a:lstStyle/>
        <a:p>
          <a:pPr rtl="0"/>
          <a:r>
            <a:rPr lang="en-US" b="0">
              <a:latin typeface="Canva Sans 1"/>
            </a:rPr>
            <a:t>Education</a:t>
          </a:r>
          <a:br>
            <a:rPr lang="en-US" b="0">
              <a:latin typeface="Canva Sans 1"/>
            </a:rPr>
          </a:br>
          <a:r>
            <a:rPr lang="en-US" b="0">
              <a:latin typeface="Canva Sans 1"/>
            </a:rPr>
            <a:t>48,400</a:t>
          </a:r>
        </a:p>
      </dgm:t>
    </dgm:pt>
    <dgm:pt modelId="{C427EFBF-8186-4532-A499-FFBE364FB6FC}" type="parTrans" cxnId="{EB7B0119-DFA6-4F69-AF8A-A4D15DC2073C}">
      <dgm:prSet/>
      <dgm:spPr/>
    </dgm:pt>
    <dgm:pt modelId="{7A15A16A-DFB7-43DE-A788-31D9345BD038}" type="sibTrans" cxnId="{EB7B0119-DFA6-4F69-AF8A-A4D15DC2073C}">
      <dgm:prSet/>
      <dgm:spPr/>
    </dgm:pt>
    <dgm:pt modelId="{8D5FBED5-DE39-4E29-AA8F-FEEB7ECEA288}">
      <dgm:prSet phldr="0"/>
      <dgm:spPr/>
      <dgm:t>
        <a:bodyPr/>
        <a:lstStyle/>
        <a:p>
          <a:pPr rtl="0"/>
          <a:r>
            <a:rPr lang="en-US" b="0">
              <a:latin typeface="Canva Sans 1"/>
            </a:rPr>
            <a:t>Health</a:t>
          </a:r>
          <a:br>
            <a:rPr lang="en-US" b="0">
              <a:latin typeface="Canva Sans 1"/>
            </a:rPr>
          </a:br>
          <a:r>
            <a:rPr lang="en-US" b="0">
              <a:latin typeface="Canva Sans 1"/>
            </a:rPr>
            <a:t>39,300</a:t>
          </a:r>
        </a:p>
      </dgm:t>
    </dgm:pt>
    <dgm:pt modelId="{6127015A-B419-44BE-9106-6B615431B2F9}" type="parTrans" cxnId="{682AB073-E900-40BB-BE58-75828054DAD9}">
      <dgm:prSet/>
      <dgm:spPr/>
    </dgm:pt>
    <dgm:pt modelId="{08BE41C9-5775-4474-A5E2-F5CDFCE3DEAF}" type="sibTrans" cxnId="{682AB073-E900-40BB-BE58-75828054DAD9}">
      <dgm:prSet/>
      <dgm:spPr/>
    </dgm:pt>
    <dgm:pt modelId="{3510DA00-5C68-4048-B860-CF01754BB6F5}">
      <dgm:prSet phldr="0"/>
      <dgm:spPr/>
      <dgm:t>
        <a:bodyPr/>
        <a:lstStyle/>
        <a:p>
          <a:pPr rtl="0"/>
          <a:r>
            <a:rPr lang="en-US" b="0">
              <a:latin typeface="Canva Sans 1"/>
            </a:rPr>
            <a:t>Construction</a:t>
          </a:r>
          <a:br>
            <a:rPr lang="en-US" b="0">
              <a:latin typeface="Canva Sans 1"/>
            </a:rPr>
          </a:br>
          <a:r>
            <a:rPr lang="en-US" b="0">
              <a:latin typeface="Canva Sans 1"/>
            </a:rPr>
            <a:t>21,400</a:t>
          </a:r>
        </a:p>
      </dgm:t>
    </dgm:pt>
    <dgm:pt modelId="{329C7447-217F-435E-BF51-037AA041793D}" type="parTrans" cxnId="{D9C03A35-96E1-4974-94A3-2FBE90AA1670}">
      <dgm:prSet/>
      <dgm:spPr/>
    </dgm:pt>
    <dgm:pt modelId="{A56EDBDC-1F39-4E77-9C6B-DA938B83BB87}" type="sibTrans" cxnId="{D9C03A35-96E1-4974-94A3-2FBE90AA1670}">
      <dgm:prSet/>
      <dgm:spPr/>
    </dgm:pt>
    <dgm:pt modelId="{8494D137-7B99-41A3-8926-3FA9FD6EC231}" type="pres">
      <dgm:prSet presAssocID="{8BBFB875-271B-4787-8CF4-AFE79570630D}" presName="cycle" presStyleCnt="0">
        <dgm:presLayoutVars>
          <dgm:dir/>
          <dgm:resizeHandles val="exact"/>
        </dgm:presLayoutVars>
      </dgm:prSet>
      <dgm:spPr/>
    </dgm:pt>
    <dgm:pt modelId="{EDFB7C90-5193-414D-B8BE-4BBEAF09EAC9}" type="pres">
      <dgm:prSet presAssocID="{2E26A4AB-7B29-4DCF-A49B-99D4054FB633}" presName="node" presStyleLbl="node1" presStyleIdx="0" presStyleCnt="9">
        <dgm:presLayoutVars>
          <dgm:bulletEnabled val="1"/>
        </dgm:presLayoutVars>
      </dgm:prSet>
      <dgm:spPr/>
    </dgm:pt>
    <dgm:pt modelId="{64E4F40B-2DBD-4C76-B32B-D2AA649DA0F0}" type="pres">
      <dgm:prSet presAssocID="{2E26A4AB-7B29-4DCF-A49B-99D4054FB633}" presName="spNode" presStyleCnt="0"/>
      <dgm:spPr/>
    </dgm:pt>
    <dgm:pt modelId="{40C46DD1-9510-4994-AC66-D904BEB64409}" type="pres">
      <dgm:prSet presAssocID="{01EE1484-2086-4753-879A-FDD957B825A2}" presName="sibTrans" presStyleLbl="sibTrans1D1" presStyleIdx="0" presStyleCnt="9"/>
      <dgm:spPr/>
    </dgm:pt>
    <dgm:pt modelId="{C7443458-99A3-4589-93CC-0A41ADA351F1}" type="pres">
      <dgm:prSet presAssocID="{754AFE2D-737E-4943-9372-30CB315F1E7F}" presName="node" presStyleLbl="node1" presStyleIdx="1" presStyleCnt="9">
        <dgm:presLayoutVars>
          <dgm:bulletEnabled val="1"/>
        </dgm:presLayoutVars>
      </dgm:prSet>
      <dgm:spPr/>
    </dgm:pt>
    <dgm:pt modelId="{0588DC7A-F6F3-42BD-8515-CA5A5AC573B3}" type="pres">
      <dgm:prSet presAssocID="{754AFE2D-737E-4943-9372-30CB315F1E7F}" presName="spNode" presStyleCnt="0"/>
      <dgm:spPr/>
    </dgm:pt>
    <dgm:pt modelId="{1D82FEE6-60A2-4369-83F3-1DE333C72225}" type="pres">
      <dgm:prSet presAssocID="{A8C5F362-95DB-41FA-970F-30BCB1527557}" presName="sibTrans" presStyleLbl="sibTrans1D1" presStyleIdx="1" presStyleCnt="9"/>
      <dgm:spPr/>
    </dgm:pt>
    <dgm:pt modelId="{16AC1408-3776-45E2-8FBA-692F6F87E54A}" type="pres">
      <dgm:prSet presAssocID="{245BE24C-B002-43DF-A9A4-02BA9B77313D}" presName="node" presStyleLbl="node1" presStyleIdx="2" presStyleCnt="9">
        <dgm:presLayoutVars>
          <dgm:bulletEnabled val="1"/>
        </dgm:presLayoutVars>
      </dgm:prSet>
      <dgm:spPr/>
    </dgm:pt>
    <dgm:pt modelId="{EC459524-A425-4133-911D-C1CD35072358}" type="pres">
      <dgm:prSet presAssocID="{245BE24C-B002-43DF-A9A4-02BA9B77313D}" presName="spNode" presStyleCnt="0"/>
      <dgm:spPr/>
    </dgm:pt>
    <dgm:pt modelId="{C0E0AB36-0023-4456-B15F-D6F7D647A1BF}" type="pres">
      <dgm:prSet presAssocID="{50DFA20C-995E-438A-8EE7-2CE108D8D3CB}" presName="sibTrans" presStyleLbl="sibTrans1D1" presStyleIdx="2" presStyleCnt="9"/>
      <dgm:spPr/>
    </dgm:pt>
    <dgm:pt modelId="{3DB0878C-9D96-4EF5-9A02-E8F01C5AD577}" type="pres">
      <dgm:prSet presAssocID="{3EAA2502-0AE1-4E25-A1E8-6E22473C796E}" presName="node" presStyleLbl="node1" presStyleIdx="3" presStyleCnt="9">
        <dgm:presLayoutVars>
          <dgm:bulletEnabled val="1"/>
        </dgm:presLayoutVars>
      </dgm:prSet>
      <dgm:spPr/>
    </dgm:pt>
    <dgm:pt modelId="{8394E9E6-6471-45ED-A771-DA54A14A77C0}" type="pres">
      <dgm:prSet presAssocID="{3EAA2502-0AE1-4E25-A1E8-6E22473C796E}" presName="spNode" presStyleCnt="0"/>
      <dgm:spPr/>
    </dgm:pt>
    <dgm:pt modelId="{6C983C94-A4DB-42BC-B6AA-A642E748F131}" type="pres">
      <dgm:prSet presAssocID="{70F679E2-A7EA-4C5E-9B41-4BC472A2B04A}" presName="sibTrans" presStyleLbl="sibTrans1D1" presStyleIdx="3" presStyleCnt="9"/>
      <dgm:spPr/>
    </dgm:pt>
    <dgm:pt modelId="{876162BC-0D9E-4586-8D5E-6742CBEDC200}" type="pres">
      <dgm:prSet presAssocID="{C7A3C413-22F6-4FDD-A76B-4D7166FAC655}" presName="node" presStyleLbl="node1" presStyleIdx="4" presStyleCnt="9">
        <dgm:presLayoutVars>
          <dgm:bulletEnabled val="1"/>
        </dgm:presLayoutVars>
      </dgm:prSet>
      <dgm:spPr/>
    </dgm:pt>
    <dgm:pt modelId="{7E16D853-2491-458C-B7BB-68367BDFEF56}" type="pres">
      <dgm:prSet presAssocID="{C7A3C413-22F6-4FDD-A76B-4D7166FAC655}" presName="spNode" presStyleCnt="0"/>
      <dgm:spPr/>
    </dgm:pt>
    <dgm:pt modelId="{80D63A26-8220-4314-9508-F99B954E9CF8}" type="pres">
      <dgm:prSet presAssocID="{7BBF5C01-A248-48E2-A46E-2ED9892AC15F}" presName="sibTrans" presStyleLbl="sibTrans1D1" presStyleIdx="4" presStyleCnt="9"/>
      <dgm:spPr/>
    </dgm:pt>
    <dgm:pt modelId="{D9EDD59E-5941-47F8-A98D-D0312D3C4147}" type="pres">
      <dgm:prSet presAssocID="{35E6DEBB-FA03-4555-9323-FEF019B9F1AC}" presName="node" presStyleLbl="node1" presStyleIdx="5" presStyleCnt="9">
        <dgm:presLayoutVars>
          <dgm:bulletEnabled val="1"/>
        </dgm:presLayoutVars>
      </dgm:prSet>
      <dgm:spPr/>
    </dgm:pt>
    <dgm:pt modelId="{EA70C648-1B33-4186-AA6F-2CB12843B164}" type="pres">
      <dgm:prSet presAssocID="{35E6DEBB-FA03-4555-9323-FEF019B9F1AC}" presName="spNode" presStyleCnt="0"/>
      <dgm:spPr/>
    </dgm:pt>
    <dgm:pt modelId="{636DEB59-8D87-4D76-BA2F-B84BC4873917}" type="pres">
      <dgm:prSet presAssocID="{AA348DD0-BA99-4F29-9275-6239E65E2B01}" presName="sibTrans" presStyleLbl="sibTrans1D1" presStyleIdx="5" presStyleCnt="9"/>
      <dgm:spPr/>
    </dgm:pt>
    <dgm:pt modelId="{5F19CAB5-9106-410E-A927-DC34264ADC66}" type="pres">
      <dgm:prSet presAssocID="{0DA695A9-B4C1-44BA-9139-7AD925B91F96}" presName="node" presStyleLbl="node1" presStyleIdx="6" presStyleCnt="9">
        <dgm:presLayoutVars>
          <dgm:bulletEnabled val="1"/>
        </dgm:presLayoutVars>
      </dgm:prSet>
      <dgm:spPr/>
    </dgm:pt>
    <dgm:pt modelId="{D3ABAEC2-B0E4-47AB-AD6E-3676E9765C93}" type="pres">
      <dgm:prSet presAssocID="{0DA695A9-B4C1-44BA-9139-7AD925B91F96}" presName="spNode" presStyleCnt="0"/>
      <dgm:spPr/>
    </dgm:pt>
    <dgm:pt modelId="{5F87F7B3-B8F4-4F8F-B731-7576F60C253D}" type="pres">
      <dgm:prSet presAssocID="{7A15A16A-DFB7-43DE-A788-31D9345BD038}" presName="sibTrans" presStyleLbl="sibTrans1D1" presStyleIdx="6" presStyleCnt="9"/>
      <dgm:spPr/>
    </dgm:pt>
    <dgm:pt modelId="{9A8B71A4-A409-4CF0-A8BF-D73D8193CBF8}" type="pres">
      <dgm:prSet presAssocID="{8D5FBED5-DE39-4E29-AA8F-FEEB7ECEA288}" presName="node" presStyleLbl="node1" presStyleIdx="7" presStyleCnt="9">
        <dgm:presLayoutVars>
          <dgm:bulletEnabled val="1"/>
        </dgm:presLayoutVars>
      </dgm:prSet>
      <dgm:spPr/>
    </dgm:pt>
    <dgm:pt modelId="{F143AF13-CA29-4559-AE3B-BB91C7B9E658}" type="pres">
      <dgm:prSet presAssocID="{8D5FBED5-DE39-4E29-AA8F-FEEB7ECEA288}" presName="spNode" presStyleCnt="0"/>
      <dgm:spPr/>
    </dgm:pt>
    <dgm:pt modelId="{D8CE7D0D-3DD4-4CDC-BD44-0AD592313001}" type="pres">
      <dgm:prSet presAssocID="{08BE41C9-5775-4474-A5E2-F5CDFCE3DEAF}" presName="sibTrans" presStyleLbl="sibTrans1D1" presStyleIdx="7" presStyleCnt="9"/>
      <dgm:spPr/>
    </dgm:pt>
    <dgm:pt modelId="{B4772989-92F9-444E-8744-07B10559EDA0}" type="pres">
      <dgm:prSet presAssocID="{3510DA00-5C68-4048-B860-CF01754BB6F5}" presName="node" presStyleLbl="node1" presStyleIdx="8" presStyleCnt="9">
        <dgm:presLayoutVars>
          <dgm:bulletEnabled val="1"/>
        </dgm:presLayoutVars>
      </dgm:prSet>
      <dgm:spPr/>
    </dgm:pt>
    <dgm:pt modelId="{ADACC24A-7274-43D5-A320-826466249029}" type="pres">
      <dgm:prSet presAssocID="{3510DA00-5C68-4048-B860-CF01754BB6F5}" presName="spNode" presStyleCnt="0"/>
      <dgm:spPr/>
    </dgm:pt>
    <dgm:pt modelId="{2E0C09F6-9D1A-481F-8BB9-E8880B31D7D9}" type="pres">
      <dgm:prSet presAssocID="{A56EDBDC-1F39-4E77-9C6B-DA938B83BB87}" presName="sibTrans" presStyleLbl="sibTrans1D1" presStyleIdx="8" presStyleCnt="9"/>
      <dgm:spPr/>
    </dgm:pt>
  </dgm:ptLst>
  <dgm:cxnLst>
    <dgm:cxn modelId="{F8985008-7388-4659-B850-7EF2CCC99A33}" srcId="{8BBFB875-271B-4787-8CF4-AFE79570630D}" destId="{35E6DEBB-FA03-4555-9323-FEF019B9F1AC}" srcOrd="5" destOrd="0" parTransId="{7553B84A-A12E-472B-AEA2-F4EC545A0C23}" sibTransId="{AA348DD0-BA99-4F29-9275-6239E65E2B01}"/>
    <dgm:cxn modelId="{EB7B0119-DFA6-4F69-AF8A-A4D15DC2073C}" srcId="{8BBFB875-271B-4787-8CF4-AFE79570630D}" destId="{0DA695A9-B4C1-44BA-9139-7AD925B91F96}" srcOrd="6" destOrd="0" parTransId="{C427EFBF-8186-4532-A499-FFBE364FB6FC}" sibTransId="{7A15A16A-DFB7-43DE-A788-31D9345BD038}"/>
    <dgm:cxn modelId="{CA13CF1D-2A4D-4AF6-A9F3-028025D100E7}" type="presOf" srcId="{A56EDBDC-1F39-4E77-9C6B-DA938B83BB87}" destId="{2E0C09F6-9D1A-481F-8BB9-E8880B31D7D9}" srcOrd="0" destOrd="0" presId="urn:microsoft.com/office/officeart/2005/8/layout/cycle6"/>
    <dgm:cxn modelId="{1ADD7C25-4DF7-4316-9CC6-67579D920083}" type="presOf" srcId="{0DA695A9-B4C1-44BA-9139-7AD925B91F96}" destId="{5F19CAB5-9106-410E-A927-DC34264ADC66}" srcOrd="0" destOrd="0" presId="urn:microsoft.com/office/officeart/2005/8/layout/cycle6"/>
    <dgm:cxn modelId="{0D148527-938E-438D-A6E0-55B8D74B127D}" type="presOf" srcId="{70F679E2-A7EA-4C5E-9B41-4BC472A2B04A}" destId="{6C983C94-A4DB-42BC-B6AA-A642E748F131}" srcOrd="0" destOrd="0" presId="urn:microsoft.com/office/officeart/2005/8/layout/cycle6"/>
    <dgm:cxn modelId="{D9C03A35-96E1-4974-94A3-2FBE90AA1670}" srcId="{8BBFB875-271B-4787-8CF4-AFE79570630D}" destId="{3510DA00-5C68-4048-B860-CF01754BB6F5}" srcOrd="8" destOrd="0" parTransId="{329C7447-217F-435E-BF51-037AA041793D}" sibTransId="{A56EDBDC-1F39-4E77-9C6B-DA938B83BB87}"/>
    <dgm:cxn modelId="{2EE0FD3D-080F-4B13-9A5F-7FC81A03B4E4}" type="presOf" srcId="{8D5FBED5-DE39-4E29-AA8F-FEEB7ECEA288}" destId="{9A8B71A4-A409-4CF0-A8BF-D73D8193CBF8}" srcOrd="0" destOrd="0" presId="urn:microsoft.com/office/officeart/2005/8/layout/cycle6"/>
    <dgm:cxn modelId="{E725765F-A3D7-49E2-987B-2866262F3E04}" type="presOf" srcId="{50DFA20C-995E-438A-8EE7-2CE108D8D3CB}" destId="{C0E0AB36-0023-4456-B15F-D6F7D647A1BF}" srcOrd="0" destOrd="0" presId="urn:microsoft.com/office/officeart/2005/8/layout/cycle6"/>
    <dgm:cxn modelId="{52C99944-6E60-4D3B-A1B3-8320979416EF}" type="presOf" srcId="{A8C5F362-95DB-41FA-970F-30BCB1527557}" destId="{1D82FEE6-60A2-4369-83F3-1DE333C72225}" srcOrd="0" destOrd="0" presId="urn:microsoft.com/office/officeart/2005/8/layout/cycle6"/>
    <dgm:cxn modelId="{E90A3F48-63C5-4113-8788-BA5195C4A59B}" type="presOf" srcId="{754AFE2D-737E-4943-9372-30CB315F1E7F}" destId="{C7443458-99A3-4589-93CC-0A41ADA351F1}" srcOrd="0" destOrd="0" presId="urn:microsoft.com/office/officeart/2005/8/layout/cycle6"/>
    <dgm:cxn modelId="{F88EAC69-E0EC-4933-9705-4BDAA911A182}" type="presOf" srcId="{35E6DEBB-FA03-4555-9323-FEF019B9F1AC}" destId="{D9EDD59E-5941-47F8-A98D-D0312D3C4147}" srcOrd="0" destOrd="0" presId="urn:microsoft.com/office/officeart/2005/8/layout/cycle6"/>
    <dgm:cxn modelId="{EA9EC96D-03E0-40BC-991D-6661F7DCC77E}" type="presOf" srcId="{AA348DD0-BA99-4F29-9275-6239E65E2B01}" destId="{636DEB59-8D87-4D76-BA2F-B84BC4873917}" srcOrd="0" destOrd="0" presId="urn:microsoft.com/office/officeart/2005/8/layout/cycle6"/>
    <dgm:cxn modelId="{F4999E4E-D39C-42D3-B619-56086A478472}" type="presOf" srcId="{08BE41C9-5775-4474-A5E2-F5CDFCE3DEAF}" destId="{D8CE7D0D-3DD4-4CDC-BD44-0AD592313001}" srcOrd="0" destOrd="0" presId="urn:microsoft.com/office/officeart/2005/8/layout/cycle6"/>
    <dgm:cxn modelId="{FE26E470-628B-4586-B94E-12165BEE9DA6}" srcId="{8BBFB875-271B-4787-8CF4-AFE79570630D}" destId="{C7A3C413-22F6-4FDD-A76B-4D7166FAC655}" srcOrd="4" destOrd="0" parTransId="{399D7C2F-28A0-4FE9-8FA6-8C5BFDA10BE7}" sibTransId="{7BBF5C01-A248-48E2-A46E-2ED9892AC15F}"/>
    <dgm:cxn modelId="{682AB073-E900-40BB-BE58-75828054DAD9}" srcId="{8BBFB875-271B-4787-8CF4-AFE79570630D}" destId="{8D5FBED5-DE39-4E29-AA8F-FEEB7ECEA288}" srcOrd="7" destOrd="0" parTransId="{6127015A-B419-44BE-9106-6B615431B2F9}" sibTransId="{08BE41C9-5775-4474-A5E2-F5CDFCE3DEAF}"/>
    <dgm:cxn modelId="{E35CD354-7291-4515-A4FA-1670CFA236DC}" srcId="{8BBFB875-271B-4787-8CF4-AFE79570630D}" destId="{2E26A4AB-7B29-4DCF-A49B-99D4054FB633}" srcOrd="0" destOrd="0" parTransId="{8016F181-006B-4C24-95E4-15AF395FADA8}" sibTransId="{01EE1484-2086-4753-879A-FDD957B825A2}"/>
    <dgm:cxn modelId="{414F1A7D-760E-44C4-8930-3B5BEC3C6BC4}" srcId="{8BBFB875-271B-4787-8CF4-AFE79570630D}" destId="{245BE24C-B002-43DF-A9A4-02BA9B77313D}" srcOrd="2" destOrd="0" parTransId="{07DB3765-BA15-4F87-AC72-DF3C29007AB3}" sibTransId="{50DFA20C-995E-438A-8EE7-2CE108D8D3CB}"/>
    <dgm:cxn modelId="{86B94E9B-AE91-4D36-84E9-DCBDF1265953}" srcId="{8BBFB875-271B-4787-8CF4-AFE79570630D}" destId="{3EAA2502-0AE1-4E25-A1E8-6E22473C796E}" srcOrd="3" destOrd="0" parTransId="{ED398DEC-3D97-4929-AACA-53AEEEC9232D}" sibTransId="{70F679E2-A7EA-4C5E-9B41-4BC472A2B04A}"/>
    <dgm:cxn modelId="{0907DCA0-BBB7-4F9C-9F90-24BB939F6103}" type="presOf" srcId="{245BE24C-B002-43DF-A9A4-02BA9B77313D}" destId="{16AC1408-3776-45E2-8FBA-692F6F87E54A}" srcOrd="0" destOrd="0" presId="urn:microsoft.com/office/officeart/2005/8/layout/cycle6"/>
    <dgm:cxn modelId="{88C2C9B4-8E9C-4FC9-AC91-2D3E12BB2228}" srcId="{8BBFB875-271B-4787-8CF4-AFE79570630D}" destId="{754AFE2D-737E-4943-9372-30CB315F1E7F}" srcOrd="1" destOrd="0" parTransId="{7FE32ED3-B466-4718-89B5-FC7DA94156ED}" sibTransId="{A8C5F362-95DB-41FA-970F-30BCB1527557}"/>
    <dgm:cxn modelId="{187AA0B7-338E-46FF-AC98-6ECC884FCE77}" type="presOf" srcId="{7BBF5C01-A248-48E2-A46E-2ED9892AC15F}" destId="{80D63A26-8220-4314-9508-F99B954E9CF8}" srcOrd="0" destOrd="0" presId="urn:microsoft.com/office/officeart/2005/8/layout/cycle6"/>
    <dgm:cxn modelId="{06107DB8-4745-4B14-B4FA-0BA72BC70012}" type="presOf" srcId="{01EE1484-2086-4753-879A-FDD957B825A2}" destId="{40C46DD1-9510-4994-AC66-D904BEB64409}" srcOrd="0" destOrd="0" presId="urn:microsoft.com/office/officeart/2005/8/layout/cycle6"/>
    <dgm:cxn modelId="{5C8AE5C5-05F2-49B1-9F9D-9F255A2263EF}" type="presOf" srcId="{2E26A4AB-7B29-4DCF-A49B-99D4054FB633}" destId="{EDFB7C90-5193-414D-B8BE-4BBEAF09EAC9}" srcOrd="0" destOrd="0" presId="urn:microsoft.com/office/officeart/2005/8/layout/cycle6"/>
    <dgm:cxn modelId="{8A6556CE-1389-4EF2-9605-853F52496520}" type="presOf" srcId="{8BBFB875-271B-4787-8CF4-AFE79570630D}" destId="{8494D137-7B99-41A3-8926-3FA9FD6EC231}" srcOrd="0" destOrd="0" presId="urn:microsoft.com/office/officeart/2005/8/layout/cycle6"/>
    <dgm:cxn modelId="{61BD3DD6-7913-4660-B266-53B40522597A}" type="presOf" srcId="{C7A3C413-22F6-4FDD-A76B-4D7166FAC655}" destId="{876162BC-0D9E-4586-8D5E-6742CBEDC200}" srcOrd="0" destOrd="0" presId="urn:microsoft.com/office/officeart/2005/8/layout/cycle6"/>
    <dgm:cxn modelId="{2EF3C3D9-19E8-4A09-AE23-565735B8B8F7}" type="presOf" srcId="{7A15A16A-DFB7-43DE-A788-31D9345BD038}" destId="{5F87F7B3-B8F4-4F8F-B731-7576F60C253D}" srcOrd="0" destOrd="0" presId="urn:microsoft.com/office/officeart/2005/8/layout/cycle6"/>
    <dgm:cxn modelId="{B6E272DE-33F7-4BEC-9CB9-1E28E66FEE4E}" type="presOf" srcId="{3510DA00-5C68-4048-B860-CF01754BB6F5}" destId="{B4772989-92F9-444E-8744-07B10559EDA0}" srcOrd="0" destOrd="0" presId="urn:microsoft.com/office/officeart/2005/8/layout/cycle6"/>
    <dgm:cxn modelId="{6CD7CDE3-D4C8-46A7-9661-27FD3988A600}" type="presOf" srcId="{3EAA2502-0AE1-4E25-A1E8-6E22473C796E}" destId="{3DB0878C-9D96-4EF5-9A02-E8F01C5AD577}" srcOrd="0" destOrd="0" presId="urn:microsoft.com/office/officeart/2005/8/layout/cycle6"/>
    <dgm:cxn modelId="{893E9A9F-AEC7-47CA-A243-3C52D856AD31}" type="presParOf" srcId="{8494D137-7B99-41A3-8926-3FA9FD6EC231}" destId="{EDFB7C90-5193-414D-B8BE-4BBEAF09EAC9}" srcOrd="0" destOrd="0" presId="urn:microsoft.com/office/officeart/2005/8/layout/cycle6"/>
    <dgm:cxn modelId="{57B6C4A6-CE87-4750-84C8-8E394F29377F}" type="presParOf" srcId="{8494D137-7B99-41A3-8926-3FA9FD6EC231}" destId="{64E4F40B-2DBD-4C76-B32B-D2AA649DA0F0}" srcOrd="1" destOrd="0" presId="urn:microsoft.com/office/officeart/2005/8/layout/cycle6"/>
    <dgm:cxn modelId="{A86E5307-C258-46B4-BE66-64A27871BD08}" type="presParOf" srcId="{8494D137-7B99-41A3-8926-3FA9FD6EC231}" destId="{40C46DD1-9510-4994-AC66-D904BEB64409}" srcOrd="2" destOrd="0" presId="urn:microsoft.com/office/officeart/2005/8/layout/cycle6"/>
    <dgm:cxn modelId="{3E6C5753-C5D8-4F0F-9735-C57EEDC5E095}" type="presParOf" srcId="{8494D137-7B99-41A3-8926-3FA9FD6EC231}" destId="{C7443458-99A3-4589-93CC-0A41ADA351F1}" srcOrd="3" destOrd="0" presId="urn:microsoft.com/office/officeart/2005/8/layout/cycle6"/>
    <dgm:cxn modelId="{CFAD3ABB-F49A-4160-AFDA-26A19730DBB2}" type="presParOf" srcId="{8494D137-7B99-41A3-8926-3FA9FD6EC231}" destId="{0588DC7A-F6F3-42BD-8515-CA5A5AC573B3}" srcOrd="4" destOrd="0" presId="urn:microsoft.com/office/officeart/2005/8/layout/cycle6"/>
    <dgm:cxn modelId="{053DB125-977F-4600-AB09-D5C03CAE962D}" type="presParOf" srcId="{8494D137-7B99-41A3-8926-3FA9FD6EC231}" destId="{1D82FEE6-60A2-4369-83F3-1DE333C72225}" srcOrd="5" destOrd="0" presId="urn:microsoft.com/office/officeart/2005/8/layout/cycle6"/>
    <dgm:cxn modelId="{737AFBBB-7EB7-4244-8DBF-F500E5A1EF94}" type="presParOf" srcId="{8494D137-7B99-41A3-8926-3FA9FD6EC231}" destId="{16AC1408-3776-45E2-8FBA-692F6F87E54A}" srcOrd="6" destOrd="0" presId="urn:microsoft.com/office/officeart/2005/8/layout/cycle6"/>
    <dgm:cxn modelId="{0D0FD3C8-8B77-46B7-8946-1A7AFAE19808}" type="presParOf" srcId="{8494D137-7B99-41A3-8926-3FA9FD6EC231}" destId="{EC459524-A425-4133-911D-C1CD35072358}" srcOrd="7" destOrd="0" presId="urn:microsoft.com/office/officeart/2005/8/layout/cycle6"/>
    <dgm:cxn modelId="{02910CE9-7FF5-4FFC-B8E3-2ED6B5A7C8FF}" type="presParOf" srcId="{8494D137-7B99-41A3-8926-3FA9FD6EC231}" destId="{C0E0AB36-0023-4456-B15F-D6F7D647A1BF}" srcOrd="8" destOrd="0" presId="urn:microsoft.com/office/officeart/2005/8/layout/cycle6"/>
    <dgm:cxn modelId="{A0B0FD8B-7617-4153-BF4F-48B5A4B12F4E}" type="presParOf" srcId="{8494D137-7B99-41A3-8926-3FA9FD6EC231}" destId="{3DB0878C-9D96-4EF5-9A02-E8F01C5AD577}" srcOrd="9" destOrd="0" presId="urn:microsoft.com/office/officeart/2005/8/layout/cycle6"/>
    <dgm:cxn modelId="{9CC0661D-1ED4-4D0B-8866-E9649E9BC385}" type="presParOf" srcId="{8494D137-7B99-41A3-8926-3FA9FD6EC231}" destId="{8394E9E6-6471-45ED-A771-DA54A14A77C0}" srcOrd="10" destOrd="0" presId="urn:microsoft.com/office/officeart/2005/8/layout/cycle6"/>
    <dgm:cxn modelId="{AEF19A5B-3368-412B-956F-B5C571C8D5DB}" type="presParOf" srcId="{8494D137-7B99-41A3-8926-3FA9FD6EC231}" destId="{6C983C94-A4DB-42BC-B6AA-A642E748F131}" srcOrd="11" destOrd="0" presId="urn:microsoft.com/office/officeart/2005/8/layout/cycle6"/>
    <dgm:cxn modelId="{A5C3622B-3E80-41FC-9B22-52CE98314655}" type="presParOf" srcId="{8494D137-7B99-41A3-8926-3FA9FD6EC231}" destId="{876162BC-0D9E-4586-8D5E-6742CBEDC200}" srcOrd="12" destOrd="0" presId="urn:microsoft.com/office/officeart/2005/8/layout/cycle6"/>
    <dgm:cxn modelId="{FCE03A7C-0DB7-48F0-865D-5487756EBA27}" type="presParOf" srcId="{8494D137-7B99-41A3-8926-3FA9FD6EC231}" destId="{7E16D853-2491-458C-B7BB-68367BDFEF56}" srcOrd="13" destOrd="0" presId="urn:microsoft.com/office/officeart/2005/8/layout/cycle6"/>
    <dgm:cxn modelId="{36F4973A-F789-4782-A1E0-B66E2220FE1E}" type="presParOf" srcId="{8494D137-7B99-41A3-8926-3FA9FD6EC231}" destId="{80D63A26-8220-4314-9508-F99B954E9CF8}" srcOrd="14" destOrd="0" presId="urn:microsoft.com/office/officeart/2005/8/layout/cycle6"/>
    <dgm:cxn modelId="{351F9714-FCC5-4475-A3F0-3D5915A84A11}" type="presParOf" srcId="{8494D137-7B99-41A3-8926-3FA9FD6EC231}" destId="{D9EDD59E-5941-47F8-A98D-D0312D3C4147}" srcOrd="15" destOrd="0" presId="urn:microsoft.com/office/officeart/2005/8/layout/cycle6"/>
    <dgm:cxn modelId="{2038ADCE-6B52-47AE-9349-0BE913F0BABB}" type="presParOf" srcId="{8494D137-7B99-41A3-8926-3FA9FD6EC231}" destId="{EA70C648-1B33-4186-AA6F-2CB12843B164}" srcOrd="16" destOrd="0" presId="urn:microsoft.com/office/officeart/2005/8/layout/cycle6"/>
    <dgm:cxn modelId="{B3D9D108-FD59-4910-AC78-FCDF2ED82C58}" type="presParOf" srcId="{8494D137-7B99-41A3-8926-3FA9FD6EC231}" destId="{636DEB59-8D87-4D76-BA2F-B84BC4873917}" srcOrd="17" destOrd="0" presId="urn:microsoft.com/office/officeart/2005/8/layout/cycle6"/>
    <dgm:cxn modelId="{9801E265-4972-42E5-BE9C-68324C16D6D2}" type="presParOf" srcId="{8494D137-7B99-41A3-8926-3FA9FD6EC231}" destId="{5F19CAB5-9106-410E-A927-DC34264ADC66}" srcOrd="18" destOrd="0" presId="urn:microsoft.com/office/officeart/2005/8/layout/cycle6"/>
    <dgm:cxn modelId="{43458E91-9445-414A-A637-88739F568F26}" type="presParOf" srcId="{8494D137-7B99-41A3-8926-3FA9FD6EC231}" destId="{D3ABAEC2-B0E4-47AB-AD6E-3676E9765C93}" srcOrd="19" destOrd="0" presId="urn:microsoft.com/office/officeart/2005/8/layout/cycle6"/>
    <dgm:cxn modelId="{7074E745-BD21-4CA4-848C-6D7BF7A04CAC}" type="presParOf" srcId="{8494D137-7B99-41A3-8926-3FA9FD6EC231}" destId="{5F87F7B3-B8F4-4F8F-B731-7576F60C253D}" srcOrd="20" destOrd="0" presId="urn:microsoft.com/office/officeart/2005/8/layout/cycle6"/>
    <dgm:cxn modelId="{0922E6D1-2EF9-41A8-998D-046CD26F4985}" type="presParOf" srcId="{8494D137-7B99-41A3-8926-3FA9FD6EC231}" destId="{9A8B71A4-A409-4CF0-A8BF-D73D8193CBF8}" srcOrd="21" destOrd="0" presId="urn:microsoft.com/office/officeart/2005/8/layout/cycle6"/>
    <dgm:cxn modelId="{C0DE6211-B603-4E1F-98E7-5A61DC007681}" type="presParOf" srcId="{8494D137-7B99-41A3-8926-3FA9FD6EC231}" destId="{F143AF13-CA29-4559-AE3B-BB91C7B9E658}" srcOrd="22" destOrd="0" presId="urn:microsoft.com/office/officeart/2005/8/layout/cycle6"/>
    <dgm:cxn modelId="{3B900238-25D7-40B6-9389-56EDA2F8F9CE}" type="presParOf" srcId="{8494D137-7B99-41A3-8926-3FA9FD6EC231}" destId="{D8CE7D0D-3DD4-4CDC-BD44-0AD592313001}" srcOrd="23" destOrd="0" presId="urn:microsoft.com/office/officeart/2005/8/layout/cycle6"/>
    <dgm:cxn modelId="{4001FCEA-6758-4219-A1AF-AB7D9A14A8A6}" type="presParOf" srcId="{8494D137-7B99-41A3-8926-3FA9FD6EC231}" destId="{B4772989-92F9-444E-8744-07B10559EDA0}" srcOrd="24" destOrd="0" presId="urn:microsoft.com/office/officeart/2005/8/layout/cycle6"/>
    <dgm:cxn modelId="{A92F986D-AFF8-4BAA-A1CE-D6582EBE00E7}" type="presParOf" srcId="{8494D137-7B99-41A3-8926-3FA9FD6EC231}" destId="{ADACC24A-7274-43D5-A320-826466249029}" srcOrd="25" destOrd="0" presId="urn:microsoft.com/office/officeart/2005/8/layout/cycle6"/>
    <dgm:cxn modelId="{95E2D997-1EC6-4E18-9AA7-63199A6315FE}" type="presParOf" srcId="{8494D137-7B99-41A3-8926-3FA9FD6EC231}" destId="{2E0C09F6-9D1A-481F-8BB9-E8880B31D7D9}" srcOrd="26"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B7C90-5193-414D-B8BE-4BBEAF09EAC9}">
      <dsp:nvSpPr>
        <dsp:cNvPr id="0" name=""/>
        <dsp:cNvSpPr/>
      </dsp:nvSpPr>
      <dsp:spPr>
        <a:xfrm>
          <a:off x="4162350" y="5069"/>
          <a:ext cx="1423147" cy="92504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0" kern="1200">
              <a:latin typeface="Canva Sans 1"/>
            </a:rPr>
            <a:t>Professional Services</a:t>
          </a:r>
          <a:br>
            <a:rPr lang="en-US" sz="1300" b="0" kern="1200">
              <a:latin typeface="Canva Sans 1"/>
            </a:rPr>
          </a:br>
          <a:r>
            <a:rPr lang="en-US" sz="1300" b="0" kern="1200">
              <a:latin typeface="Canva Sans 1"/>
            </a:rPr>
            <a:t>50,000</a:t>
          </a:r>
        </a:p>
      </dsp:txBody>
      <dsp:txXfrm>
        <a:off x="4207507" y="50226"/>
        <a:ext cx="1332833" cy="834732"/>
      </dsp:txXfrm>
    </dsp:sp>
    <dsp:sp modelId="{40C46DD1-9510-4994-AC66-D904BEB64409}">
      <dsp:nvSpPr>
        <dsp:cNvPr id="0" name=""/>
        <dsp:cNvSpPr/>
      </dsp:nvSpPr>
      <dsp:spPr>
        <a:xfrm>
          <a:off x="1324568" y="467593"/>
          <a:ext cx="7098711" cy="7098711"/>
        </a:xfrm>
        <a:custGeom>
          <a:avLst/>
          <a:gdLst/>
          <a:ahLst/>
          <a:cxnLst/>
          <a:rect l="0" t="0" r="0" b="0"/>
          <a:pathLst>
            <a:path>
              <a:moveTo>
                <a:pt x="4269855" y="73898"/>
              </a:moveTo>
              <a:arcTo wR="3549355" hR="3549355" stAng="16902728" swAng="867455"/>
            </a:path>
          </a:pathLst>
        </a:custGeom>
        <a:noFill/>
        <a:ln w="9525" cap="flat" cmpd="sng" algn="ctr">
          <a:solidFill>
            <a:schemeClr val="accent2">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C7443458-99A3-4589-93CC-0A41ADA351F1}">
      <dsp:nvSpPr>
        <dsp:cNvPr id="0" name=""/>
        <dsp:cNvSpPr/>
      </dsp:nvSpPr>
      <dsp:spPr>
        <a:xfrm>
          <a:off x="6443832" y="835461"/>
          <a:ext cx="1423147" cy="92504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0" kern="1200">
              <a:latin typeface="Canva Sans 1"/>
            </a:rPr>
            <a:t>Life Sciences</a:t>
          </a:r>
          <a:br>
            <a:rPr lang="en-US" sz="1300" b="0" kern="1200">
              <a:latin typeface="Canva Sans 1"/>
            </a:rPr>
          </a:br>
          <a:r>
            <a:rPr lang="en-US" sz="1300" b="0" kern="1200">
              <a:latin typeface="Canva Sans 1"/>
            </a:rPr>
            <a:t>22,000</a:t>
          </a:r>
        </a:p>
      </dsp:txBody>
      <dsp:txXfrm>
        <a:off x="6488989" y="880618"/>
        <a:ext cx="1332833" cy="834732"/>
      </dsp:txXfrm>
    </dsp:sp>
    <dsp:sp modelId="{1D82FEE6-60A2-4369-83F3-1DE333C72225}">
      <dsp:nvSpPr>
        <dsp:cNvPr id="0" name=""/>
        <dsp:cNvSpPr/>
      </dsp:nvSpPr>
      <dsp:spPr>
        <a:xfrm>
          <a:off x="1324568" y="467593"/>
          <a:ext cx="7098711" cy="7098711"/>
        </a:xfrm>
        <a:custGeom>
          <a:avLst/>
          <a:gdLst/>
          <a:ahLst/>
          <a:cxnLst/>
          <a:rect l="0" t="0" r="0" b="0"/>
          <a:pathLst>
            <a:path>
              <a:moveTo>
                <a:pt x="6297642" y="1303282"/>
              </a:moveTo>
              <a:arcTo wR="3549355" hR="3549355" stAng="19244528" swAng="1280747"/>
            </a:path>
          </a:pathLst>
        </a:custGeom>
        <a:noFill/>
        <a:ln w="9525" cap="flat" cmpd="sng" algn="ctr">
          <a:solidFill>
            <a:schemeClr val="accent3">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16AC1408-3776-45E2-8FBA-692F6F87E54A}">
      <dsp:nvSpPr>
        <dsp:cNvPr id="0" name=""/>
        <dsp:cNvSpPr/>
      </dsp:nvSpPr>
      <dsp:spPr>
        <a:xfrm>
          <a:off x="7657783" y="2938086"/>
          <a:ext cx="1423147" cy="92504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0" kern="1200">
              <a:latin typeface="Canva Sans 1"/>
            </a:rPr>
            <a:t>Digital</a:t>
          </a:r>
          <a:br>
            <a:rPr lang="en-US" sz="1300" b="0" kern="1200">
              <a:latin typeface="Canva Sans 1"/>
            </a:rPr>
          </a:br>
          <a:r>
            <a:rPr lang="en-US" sz="1300" b="0" kern="1200">
              <a:latin typeface="Canva Sans 1"/>
            </a:rPr>
            <a:t>26,800</a:t>
          </a:r>
        </a:p>
      </dsp:txBody>
      <dsp:txXfrm>
        <a:off x="7702940" y="2983243"/>
        <a:ext cx="1332833" cy="834732"/>
      </dsp:txXfrm>
    </dsp:sp>
    <dsp:sp modelId="{C0E0AB36-0023-4456-B15F-D6F7D647A1BF}">
      <dsp:nvSpPr>
        <dsp:cNvPr id="0" name=""/>
        <dsp:cNvSpPr/>
      </dsp:nvSpPr>
      <dsp:spPr>
        <a:xfrm>
          <a:off x="1324568" y="467593"/>
          <a:ext cx="7098711" cy="7098711"/>
        </a:xfrm>
        <a:custGeom>
          <a:avLst/>
          <a:gdLst/>
          <a:ahLst/>
          <a:cxnLst/>
          <a:rect l="0" t="0" r="0" b="0"/>
          <a:pathLst>
            <a:path>
              <a:moveTo>
                <a:pt x="7095990" y="3410395"/>
              </a:moveTo>
              <a:arcTo wR="3549355" hR="3549355" stAng="21465375" swAng="1422008"/>
            </a:path>
          </a:pathLst>
        </a:custGeom>
        <a:noFill/>
        <a:ln w="9525" cap="flat" cmpd="sng" algn="ctr">
          <a:solidFill>
            <a:schemeClr val="accent4">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DB0878C-9D96-4EF5-9A02-E8F01C5AD577}">
      <dsp:nvSpPr>
        <dsp:cNvPr id="0" name=""/>
        <dsp:cNvSpPr/>
      </dsp:nvSpPr>
      <dsp:spPr>
        <a:xfrm>
          <a:off x="7236182" y="5329103"/>
          <a:ext cx="1423147" cy="925046"/>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0" kern="1200">
              <a:latin typeface="Canva Sans 1"/>
            </a:rPr>
            <a:t>Advanced Manufacturing</a:t>
          </a:r>
          <a:br>
            <a:rPr lang="en-US" sz="1300" b="0" kern="1200">
              <a:latin typeface="Canva Sans 1"/>
            </a:rPr>
          </a:br>
          <a:r>
            <a:rPr lang="en-US" sz="1300" b="0" kern="1200">
              <a:latin typeface="Canva Sans 1"/>
            </a:rPr>
            <a:t>21,000</a:t>
          </a:r>
        </a:p>
      </dsp:txBody>
      <dsp:txXfrm>
        <a:off x="7281339" y="5374260"/>
        <a:ext cx="1332833" cy="834732"/>
      </dsp:txXfrm>
    </dsp:sp>
    <dsp:sp modelId="{6C983C94-A4DB-42BC-B6AA-A642E748F131}">
      <dsp:nvSpPr>
        <dsp:cNvPr id="0" name=""/>
        <dsp:cNvSpPr/>
      </dsp:nvSpPr>
      <dsp:spPr>
        <a:xfrm>
          <a:off x="1324568" y="467593"/>
          <a:ext cx="7098711" cy="7098711"/>
        </a:xfrm>
        <a:custGeom>
          <a:avLst/>
          <a:gdLst/>
          <a:ahLst/>
          <a:cxnLst/>
          <a:rect l="0" t="0" r="0" b="0"/>
          <a:pathLst>
            <a:path>
              <a:moveTo>
                <a:pt x="6297828" y="5795201"/>
              </a:moveTo>
              <a:arcTo wR="3549355" hR="3549355" stAng="2355187" swAng="1062776"/>
            </a:path>
          </a:pathLst>
        </a:custGeom>
        <a:noFill/>
        <a:ln w="9525" cap="flat" cmpd="sng" algn="ctr">
          <a:solidFill>
            <a:schemeClr val="accent5">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876162BC-0D9E-4586-8D5E-6742CBEDC200}">
      <dsp:nvSpPr>
        <dsp:cNvPr id="0" name=""/>
        <dsp:cNvSpPr/>
      </dsp:nvSpPr>
      <dsp:spPr>
        <a:xfrm>
          <a:off x="5376301" y="6889728"/>
          <a:ext cx="1423147" cy="92504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0" kern="1200">
              <a:latin typeface="Canva Sans 1"/>
            </a:rPr>
            <a:t>Agri-Tech</a:t>
          </a:r>
          <a:br>
            <a:rPr lang="en-US" sz="1300" b="0" kern="1200">
              <a:latin typeface="Canva Sans 1"/>
            </a:rPr>
          </a:br>
          <a:r>
            <a:rPr lang="en-US" sz="1300" b="0" kern="1200">
              <a:latin typeface="Canva Sans 1"/>
            </a:rPr>
            <a:t>34,000</a:t>
          </a:r>
        </a:p>
      </dsp:txBody>
      <dsp:txXfrm>
        <a:off x="5421458" y="6934885"/>
        <a:ext cx="1332833" cy="834732"/>
      </dsp:txXfrm>
    </dsp:sp>
    <dsp:sp modelId="{80D63A26-8220-4314-9508-F99B954E9CF8}">
      <dsp:nvSpPr>
        <dsp:cNvPr id="0" name=""/>
        <dsp:cNvSpPr/>
      </dsp:nvSpPr>
      <dsp:spPr>
        <a:xfrm>
          <a:off x="1324568" y="467593"/>
          <a:ext cx="7098711" cy="7098711"/>
        </a:xfrm>
        <a:custGeom>
          <a:avLst/>
          <a:gdLst/>
          <a:ahLst/>
          <a:cxnLst/>
          <a:rect l="0" t="0" r="0" b="0"/>
          <a:pathLst>
            <a:path>
              <a:moveTo>
                <a:pt x="4041784" y="7064386"/>
              </a:moveTo>
              <a:arcTo wR="3549355" hR="3549355" stAng="4921512" swAng="956976"/>
            </a:path>
          </a:pathLst>
        </a:custGeom>
        <a:noFill/>
        <a:ln w="9525" cap="flat" cmpd="sng" algn="ctr">
          <a:solidFill>
            <a:schemeClr val="accent6">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D9EDD59E-5941-47F8-A98D-D0312D3C4147}">
      <dsp:nvSpPr>
        <dsp:cNvPr id="0" name=""/>
        <dsp:cNvSpPr/>
      </dsp:nvSpPr>
      <dsp:spPr>
        <a:xfrm>
          <a:off x="2948399" y="6889728"/>
          <a:ext cx="1423147" cy="92504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0" kern="1200">
              <a:latin typeface="Canva Sans 1"/>
            </a:rPr>
            <a:t>Retail </a:t>
          </a:r>
          <a:br>
            <a:rPr lang="en-US" sz="1300" b="0" kern="1200">
              <a:latin typeface="Canva Sans 1"/>
            </a:rPr>
          </a:br>
          <a:r>
            <a:rPr lang="en-US" sz="1300" b="0" kern="1200">
              <a:latin typeface="Canva Sans 1"/>
            </a:rPr>
            <a:t>31,000</a:t>
          </a:r>
        </a:p>
      </dsp:txBody>
      <dsp:txXfrm>
        <a:off x="2993556" y="6934885"/>
        <a:ext cx="1332833" cy="834732"/>
      </dsp:txXfrm>
    </dsp:sp>
    <dsp:sp modelId="{636DEB59-8D87-4D76-BA2F-B84BC4873917}">
      <dsp:nvSpPr>
        <dsp:cNvPr id="0" name=""/>
        <dsp:cNvSpPr/>
      </dsp:nvSpPr>
      <dsp:spPr>
        <a:xfrm>
          <a:off x="1324568" y="467593"/>
          <a:ext cx="7098711" cy="7098711"/>
        </a:xfrm>
        <a:custGeom>
          <a:avLst/>
          <a:gdLst/>
          <a:ahLst/>
          <a:cxnLst/>
          <a:rect l="0" t="0" r="0" b="0"/>
          <a:pathLst>
            <a:path>
              <a:moveTo>
                <a:pt x="1614473" y="6524949"/>
              </a:moveTo>
              <a:arcTo wR="3549355" hR="3549355" stAng="7382038" swAng="1062776"/>
            </a:path>
          </a:pathLst>
        </a:custGeom>
        <a:noFill/>
        <a:ln w="9525" cap="flat" cmpd="sng" algn="ctr">
          <a:solidFill>
            <a:schemeClr val="accent2">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5F19CAB5-9106-410E-A927-DC34264ADC66}">
      <dsp:nvSpPr>
        <dsp:cNvPr id="0" name=""/>
        <dsp:cNvSpPr/>
      </dsp:nvSpPr>
      <dsp:spPr>
        <a:xfrm>
          <a:off x="1088518" y="5329103"/>
          <a:ext cx="1423147" cy="92504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0" kern="1200">
              <a:latin typeface="Canva Sans 1"/>
            </a:rPr>
            <a:t>Education</a:t>
          </a:r>
          <a:br>
            <a:rPr lang="en-US" sz="1300" b="0" kern="1200">
              <a:latin typeface="Canva Sans 1"/>
            </a:rPr>
          </a:br>
          <a:r>
            <a:rPr lang="en-US" sz="1300" b="0" kern="1200">
              <a:latin typeface="Canva Sans 1"/>
            </a:rPr>
            <a:t>48,400</a:t>
          </a:r>
        </a:p>
      </dsp:txBody>
      <dsp:txXfrm>
        <a:off x="1133675" y="5374260"/>
        <a:ext cx="1332833" cy="834732"/>
      </dsp:txXfrm>
    </dsp:sp>
    <dsp:sp modelId="{5F87F7B3-B8F4-4F8F-B731-7576F60C253D}">
      <dsp:nvSpPr>
        <dsp:cNvPr id="0" name=""/>
        <dsp:cNvSpPr/>
      </dsp:nvSpPr>
      <dsp:spPr>
        <a:xfrm>
          <a:off x="1324568" y="467593"/>
          <a:ext cx="7098711" cy="7098711"/>
        </a:xfrm>
        <a:custGeom>
          <a:avLst/>
          <a:gdLst/>
          <a:ahLst/>
          <a:cxnLst/>
          <a:rect l="0" t="0" r="0" b="0"/>
          <a:pathLst>
            <a:path>
              <a:moveTo>
                <a:pt x="245983" y="4847684"/>
              </a:moveTo>
              <a:arcTo wR="3549355" hR="3549355" stAng="9512617" swAng="1422008"/>
            </a:path>
          </a:pathLst>
        </a:custGeom>
        <a:noFill/>
        <a:ln w="9525" cap="flat" cmpd="sng" algn="ctr">
          <a:solidFill>
            <a:schemeClr val="accent3">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9A8B71A4-A409-4CF0-A8BF-D73D8193CBF8}">
      <dsp:nvSpPr>
        <dsp:cNvPr id="0" name=""/>
        <dsp:cNvSpPr/>
      </dsp:nvSpPr>
      <dsp:spPr>
        <a:xfrm>
          <a:off x="666917" y="2938086"/>
          <a:ext cx="1423147" cy="92504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0" kern="1200">
              <a:latin typeface="Canva Sans 1"/>
            </a:rPr>
            <a:t>Health</a:t>
          </a:r>
          <a:br>
            <a:rPr lang="en-US" sz="1300" b="0" kern="1200">
              <a:latin typeface="Canva Sans 1"/>
            </a:rPr>
          </a:br>
          <a:r>
            <a:rPr lang="en-US" sz="1300" b="0" kern="1200">
              <a:latin typeface="Canva Sans 1"/>
            </a:rPr>
            <a:t>39,300</a:t>
          </a:r>
        </a:p>
      </dsp:txBody>
      <dsp:txXfrm>
        <a:off x="712074" y="2983243"/>
        <a:ext cx="1332833" cy="834732"/>
      </dsp:txXfrm>
    </dsp:sp>
    <dsp:sp modelId="{D8CE7D0D-3DD4-4CDC-BD44-0AD592313001}">
      <dsp:nvSpPr>
        <dsp:cNvPr id="0" name=""/>
        <dsp:cNvSpPr/>
      </dsp:nvSpPr>
      <dsp:spPr>
        <a:xfrm>
          <a:off x="1324568" y="467593"/>
          <a:ext cx="7098711" cy="7098711"/>
        </a:xfrm>
        <a:custGeom>
          <a:avLst/>
          <a:gdLst/>
          <a:ahLst/>
          <a:cxnLst/>
          <a:rect l="0" t="0" r="0" b="0"/>
          <a:pathLst>
            <a:path>
              <a:moveTo>
                <a:pt x="172038" y="2457725"/>
              </a:moveTo>
              <a:arcTo wR="3549355" hR="3549355" stAng="11874725" swAng="1280747"/>
            </a:path>
          </a:pathLst>
        </a:custGeom>
        <a:noFill/>
        <a:ln w="9525" cap="flat" cmpd="sng" algn="ctr">
          <a:solidFill>
            <a:schemeClr val="accent4">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B4772989-92F9-444E-8744-07B10559EDA0}">
      <dsp:nvSpPr>
        <dsp:cNvPr id="0" name=""/>
        <dsp:cNvSpPr/>
      </dsp:nvSpPr>
      <dsp:spPr>
        <a:xfrm>
          <a:off x="1880868" y="835461"/>
          <a:ext cx="1423147" cy="925046"/>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0" kern="1200">
              <a:latin typeface="Canva Sans 1"/>
            </a:rPr>
            <a:t>Construction</a:t>
          </a:r>
          <a:br>
            <a:rPr lang="en-US" sz="1300" b="0" kern="1200">
              <a:latin typeface="Canva Sans 1"/>
            </a:rPr>
          </a:br>
          <a:r>
            <a:rPr lang="en-US" sz="1300" b="0" kern="1200">
              <a:latin typeface="Canva Sans 1"/>
            </a:rPr>
            <a:t>21,400</a:t>
          </a:r>
        </a:p>
      </dsp:txBody>
      <dsp:txXfrm>
        <a:off x="1926025" y="880618"/>
        <a:ext cx="1332833" cy="834732"/>
      </dsp:txXfrm>
    </dsp:sp>
    <dsp:sp modelId="{2E0C09F6-9D1A-481F-8BB9-E8880B31D7D9}">
      <dsp:nvSpPr>
        <dsp:cNvPr id="0" name=""/>
        <dsp:cNvSpPr/>
      </dsp:nvSpPr>
      <dsp:spPr>
        <a:xfrm>
          <a:off x="1324568" y="467593"/>
          <a:ext cx="7098711" cy="7098711"/>
        </a:xfrm>
        <a:custGeom>
          <a:avLst/>
          <a:gdLst/>
          <a:ahLst/>
          <a:cxnLst/>
          <a:rect l="0" t="0" r="0" b="0"/>
          <a:pathLst>
            <a:path>
              <a:moveTo>
                <a:pt x="1983977" y="363838"/>
              </a:moveTo>
              <a:arcTo wR="3549355" hR="3549355" stAng="14629817" swAng="867455"/>
            </a:path>
          </a:pathLst>
        </a:custGeom>
        <a:noFill/>
        <a:ln w="9525" cap="flat" cmpd="sng" algn="ctr">
          <a:solidFill>
            <a:schemeClr val="accent5">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8D4F2-B264-43FB-A9FA-A58CD0782E5B}" type="datetimeFigureOut">
              <a:t>9/30/2024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D80FF5-FDA6-408D-BD1C-E092846F2F71}" type="slidenum">
              <a:t>‹#›</a:t>
            </a:fld>
            <a:endParaRPr lang="en-US"/>
          </a:p>
        </p:txBody>
      </p:sp>
    </p:spTree>
    <p:extLst>
      <p:ext uri="{BB962C8B-B14F-4D97-AF65-F5344CB8AC3E}">
        <p14:creationId xmlns:p14="http://schemas.microsoft.com/office/powerpoint/2010/main" val="711062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80F45E3-AC2D-44DF-B215-FCCF211EE2A4}" type="slidenum">
              <a:rPr lang="en-GB" smtClean="0"/>
              <a:t>22</a:t>
            </a:fld>
            <a:endParaRPr lang="en-GB"/>
          </a:p>
        </p:txBody>
      </p:sp>
    </p:spTree>
    <p:extLst>
      <p:ext uri="{BB962C8B-B14F-4D97-AF65-F5344CB8AC3E}">
        <p14:creationId xmlns:p14="http://schemas.microsoft.com/office/powerpoint/2010/main" val="3298545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mailto:careers@gs-fresh.com" TargetMode="Externa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hyperlink" Target="https://www.candphealthandcarejobs.co.uk/" TargetMode="External"/><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hyperlink" Target="http://www.cambridgecommodities.com/" TargetMode="External"/><Relationship Id="rId4" Type="http://schemas.openxmlformats.org/officeDocument/2006/relationships/image" Target="../media/image51.svg"/><Relationship Id="rId9"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15.png"/><Relationship Id="rId7" Type="http://schemas.openxmlformats.org/officeDocument/2006/relationships/image" Target="../media/image63.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hyperlink" Target="https://www.morgansindallconstruction.com/careers/" TargetMode="External"/><Relationship Id="rId1" Type="http://schemas.openxmlformats.org/officeDocument/2006/relationships/slideLayout" Target="../slideLayouts/slideLayout1.xml"/><Relationship Id="rId4" Type="http://schemas.openxmlformats.org/officeDocument/2006/relationships/image" Target="../media/image68.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70.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2.png"/><Relationship Id="rId4" Type="http://schemas.openxmlformats.org/officeDocument/2006/relationships/image" Target="../media/image71.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6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9.png"/><Relationship Id="rId4" Type="http://schemas.openxmlformats.org/officeDocument/2006/relationships/image" Target="../media/image71.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2.png"/><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4.png"/><Relationship Id="rId4" Type="http://schemas.openxmlformats.org/officeDocument/2006/relationships/image" Target="../media/image7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hyperlink" Target="https://formthefuture.org.uk/" TargetMode="External"/><Relationship Id="rId3" Type="http://schemas.openxmlformats.org/officeDocument/2006/relationships/hyperlink" Target="https://www.careers.cam.ac.uk/" TargetMode="External"/><Relationship Id="rId7" Type="http://schemas.openxmlformats.org/officeDocument/2006/relationships/hyperlink" Target="https://www.youthemployment.org.uk/careers-advice-help/choices/getting-a-job/jobcentre-plus-services-for-young-people/" TargetMode="External"/><Relationship Id="rId2" Type="http://schemas.openxmlformats.org/officeDocument/2006/relationships/hyperlink" Target="https://www.careerfocuscambridge.co.uk/" TargetMode="External"/><Relationship Id="rId1" Type="http://schemas.openxmlformats.org/officeDocument/2006/relationships/slideLayout" Target="../slideLayouts/slideLayout7.xml"/><Relationship Id="rId6" Type="http://schemas.openxmlformats.org/officeDocument/2006/relationships/hyperlink" Target="https://nationalcareers.service.gov.uk/" TargetMode="External"/><Relationship Id="rId5" Type="http://schemas.openxmlformats.org/officeDocument/2006/relationships/hyperlink" Target="https://cambridgeshirepeterborough-ca.gov.uk/what-we-deliver/skills/careers-education/" TargetMode="External"/><Relationship Id="rId4" Type="http://schemas.openxmlformats.org/officeDocument/2006/relationships/hyperlink" Target="https://www.cambsals.co.uk/advice-guidance" TargetMode="External"/><Relationship Id="rId9" Type="http://schemas.openxmlformats.org/officeDocument/2006/relationships/hyperlink" Target="https://fis.peterborough.gov.uk/kb5/peterborough/directory/service.page?id=BnLbic-AoL8&amp;familychannel=0"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sanger.ac.uk/about/careers/early-careers/" TargetMode="Externa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45" r="629" b="2377"/>
          <a:stretch>
            <a:fillRect/>
          </a:stretch>
        </p:blipFill>
        <p:spPr>
          <a:xfrm>
            <a:off x="4807561" y="0"/>
            <a:ext cx="8952246" cy="10287000"/>
          </a:xfrm>
          <a:prstGeom prst="rect">
            <a:avLst/>
          </a:prstGeom>
        </p:spPr>
      </p:pic>
      <p:pic>
        <p:nvPicPr>
          <p:cNvPr id="3" name="Picture 3"/>
          <p:cNvPicPr>
            <a:picLocks noChangeAspect="1"/>
          </p:cNvPicPr>
          <p:nvPr/>
        </p:nvPicPr>
        <p:blipFill>
          <a:blip r:embed="rId3"/>
          <a:srcRect/>
          <a:stretch>
            <a:fillRect/>
          </a:stretch>
        </p:blipFill>
        <p:spPr>
          <a:xfrm>
            <a:off x="0" y="0"/>
            <a:ext cx="4947895" cy="2240984"/>
          </a:xfrm>
          <a:prstGeom prst="rect">
            <a:avLst/>
          </a:prstGeom>
        </p:spPr>
      </p:pic>
      <p:sp>
        <p:nvSpPr>
          <p:cNvPr id="4" name="TextBox 4"/>
          <p:cNvSpPr txBox="1"/>
          <p:nvPr/>
        </p:nvSpPr>
        <p:spPr>
          <a:xfrm>
            <a:off x="3961673" y="4188625"/>
            <a:ext cx="10364653" cy="2821305"/>
          </a:xfrm>
          <a:prstGeom prst="rect">
            <a:avLst/>
          </a:prstGeom>
        </p:spPr>
        <p:txBody>
          <a:bodyPr lIns="0" tIns="0" rIns="0" bIns="0" rtlCol="0" anchor="t">
            <a:spAutoFit/>
          </a:bodyPr>
          <a:lstStyle/>
          <a:p>
            <a:pPr algn="ctr">
              <a:lnSpc>
                <a:spcPts val="7200"/>
              </a:lnSpc>
            </a:pPr>
            <a:r>
              <a:rPr lang="en-US" sz="7200">
                <a:solidFill>
                  <a:srgbClr val="000000"/>
                </a:solidFill>
                <a:latin typeface="Bebas Neue Bold"/>
              </a:rPr>
              <a:t>WORK &amp; SKILLS OPPORTUNITIES</a:t>
            </a:r>
          </a:p>
          <a:p>
            <a:pPr algn="ctr">
              <a:lnSpc>
                <a:spcPts val="7200"/>
              </a:lnSpc>
            </a:pPr>
            <a:r>
              <a:rPr lang="en-US" sz="7200">
                <a:solidFill>
                  <a:srgbClr val="000000"/>
                </a:solidFill>
                <a:latin typeface="Bebas Neue Bold"/>
              </a:rPr>
              <a:t>IN CAMBRIDGESHIRE AND PETERBOROUGH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231F20"/>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231F20"/>
            </a:solidFill>
          </p:spPr>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231F20"/>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a:solidFill>
                    <a:srgbClr val="FFFFFF"/>
                  </a:solidFill>
                  <a:latin typeface="Poppins Bold"/>
                </a:rPr>
                <a:t>Skills</a:t>
              </a:r>
            </a:p>
            <a:p>
              <a:pPr algn="ctr">
                <a:lnSpc>
                  <a:spcPts val="3039"/>
                </a:lnSpc>
              </a:pPr>
              <a:r>
                <a:rPr lang="en-US" sz="1899">
                  <a:solidFill>
                    <a:srgbClr val="FFFFFF"/>
                  </a:solidFill>
                  <a:latin typeface="Poppins"/>
                </a:rPr>
                <a:t>Creative Thinking</a:t>
              </a:r>
            </a:p>
            <a:p>
              <a:pPr algn="ctr">
                <a:lnSpc>
                  <a:spcPts val="3039"/>
                </a:lnSpc>
              </a:pPr>
              <a:r>
                <a:rPr lang="en-US" sz="1899">
                  <a:solidFill>
                    <a:srgbClr val="FFFFFF"/>
                  </a:solidFill>
                  <a:latin typeface="Poppins"/>
                </a:rPr>
                <a:t>IT skills</a:t>
              </a:r>
            </a:p>
            <a:p>
              <a:pPr algn="ctr">
                <a:lnSpc>
                  <a:spcPts val="3039"/>
                </a:lnSpc>
              </a:pPr>
              <a:r>
                <a:rPr lang="en-US" sz="1899">
                  <a:solidFill>
                    <a:srgbClr val="FFFFFF"/>
                  </a:solidFill>
                  <a:latin typeface="Poppins"/>
                </a:rPr>
                <a:t>Communication</a:t>
              </a:r>
            </a:p>
            <a:p>
              <a:pPr algn="ctr">
                <a:lnSpc>
                  <a:spcPts val="3039"/>
                </a:lnSpc>
              </a:pPr>
              <a:r>
                <a:rPr lang="en-US" sz="1899">
                  <a:solidFill>
                    <a:srgbClr val="FFFFFF"/>
                  </a:solidFill>
                  <a:latin typeface="Poppins"/>
                </a:rPr>
                <a:t>Working as part of a </a:t>
              </a:r>
            </a:p>
            <a:p>
              <a:pPr algn="ctr">
                <a:lnSpc>
                  <a:spcPts val="3039"/>
                </a:lnSpc>
              </a:pPr>
              <a:r>
                <a:rPr lang="en-US" sz="1899">
                  <a:solidFill>
                    <a:srgbClr val="FFFFFF"/>
                  </a:solidFill>
                  <a:latin typeface="Poppins"/>
                </a:rPr>
                <a:t>team</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231F20"/>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958589" y="4441958"/>
            <a:ext cx="5441381" cy="3199868"/>
            <a:chOff x="0" y="0"/>
            <a:chExt cx="6586034" cy="3872994"/>
          </a:xfrm>
        </p:grpSpPr>
        <p:sp>
          <p:nvSpPr>
            <p:cNvPr id="13" name="Freeform 13"/>
            <p:cNvSpPr/>
            <p:nvPr/>
          </p:nvSpPr>
          <p:spPr>
            <a:xfrm>
              <a:off x="0" y="0"/>
              <a:ext cx="6586034" cy="3872994"/>
            </a:xfrm>
            <a:custGeom>
              <a:avLst/>
              <a:gdLst/>
              <a:ahLst/>
              <a:cxnLst/>
              <a:rect l="l" t="t" r="r" b="b"/>
              <a:pathLst>
                <a:path w="6586034" h="3872994">
                  <a:moveTo>
                    <a:pt x="6586034" y="279400"/>
                  </a:moveTo>
                  <a:lnTo>
                    <a:pt x="6586034" y="0"/>
                  </a:lnTo>
                  <a:lnTo>
                    <a:pt x="0" y="0"/>
                  </a:lnTo>
                  <a:lnTo>
                    <a:pt x="0" y="3872994"/>
                  </a:lnTo>
                  <a:lnTo>
                    <a:pt x="6586034" y="3872994"/>
                  </a:lnTo>
                  <a:lnTo>
                    <a:pt x="6586034" y="279400"/>
                  </a:lnTo>
                  <a:close/>
                  <a:moveTo>
                    <a:pt x="6507293" y="279400"/>
                  </a:moveTo>
                  <a:lnTo>
                    <a:pt x="6507293" y="3794254"/>
                  </a:lnTo>
                  <a:lnTo>
                    <a:pt x="78740" y="3794254"/>
                  </a:lnTo>
                  <a:lnTo>
                    <a:pt x="78740" y="78740"/>
                  </a:lnTo>
                  <a:lnTo>
                    <a:pt x="6507293" y="78740"/>
                  </a:lnTo>
                  <a:lnTo>
                    <a:pt x="6507293" y="279400"/>
                  </a:lnTo>
                  <a:close/>
                </a:path>
              </a:pathLst>
            </a:custGeom>
            <a:solidFill>
              <a:srgbClr val="000000"/>
            </a:solidFill>
          </p:spPr>
        </p:sp>
      </p:grpSp>
      <p:grpSp>
        <p:nvGrpSpPr>
          <p:cNvPr id="14" name="Group 14"/>
          <p:cNvGrpSpPr/>
          <p:nvPr/>
        </p:nvGrpSpPr>
        <p:grpSpPr>
          <a:xfrm>
            <a:off x="6643587" y="4441958"/>
            <a:ext cx="5767182" cy="3199868"/>
            <a:chOff x="0" y="0"/>
            <a:chExt cx="6980370" cy="3872994"/>
          </a:xfrm>
        </p:grpSpPr>
        <p:sp>
          <p:nvSpPr>
            <p:cNvPr id="15" name="Freeform 15"/>
            <p:cNvSpPr/>
            <p:nvPr/>
          </p:nvSpPr>
          <p:spPr>
            <a:xfrm>
              <a:off x="0" y="0"/>
              <a:ext cx="6980370" cy="3872994"/>
            </a:xfrm>
            <a:custGeom>
              <a:avLst/>
              <a:gdLst/>
              <a:ahLst/>
              <a:cxnLst/>
              <a:rect l="l" t="t" r="r" b="b"/>
              <a:pathLst>
                <a:path w="6980370" h="3872994">
                  <a:moveTo>
                    <a:pt x="6980370" y="279400"/>
                  </a:moveTo>
                  <a:lnTo>
                    <a:pt x="6980370" y="0"/>
                  </a:lnTo>
                  <a:lnTo>
                    <a:pt x="0" y="0"/>
                  </a:lnTo>
                  <a:lnTo>
                    <a:pt x="0" y="3872994"/>
                  </a:lnTo>
                  <a:lnTo>
                    <a:pt x="6980370" y="3872994"/>
                  </a:lnTo>
                  <a:lnTo>
                    <a:pt x="6980370" y="279400"/>
                  </a:lnTo>
                  <a:close/>
                  <a:moveTo>
                    <a:pt x="6901630" y="279400"/>
                  </a:moveTo>
                  <a:lnTo>
                    <a:pt x="6901630" y="3794254"/>
                  </a:lnTo>
                  <a:lnTo>
                    <a:pt x="78740" y="3794254"/>
                  </a:lnTo>
                  <a:lnTo>
                    <a:pt x="78740" y="78740"/>
                  </a:lnTo>
                  <a:lnTo>
                    <a:pt x="6901630" y="78740"/>
                  </a:lnTo>
                  <a:lnTo>
                    <a:pt x="6901630" y="279400"/>
                  </a:lnTo>
                  <a:close/>
                </a:path>
              </a:pathLst>
            </a:custGeom>
            <a:solidFill>
              <a:srgbClr val="000000"/>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231F20"/>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t="906" b="906"/>
          <a:stretch>
            <a:fillRect/>
          </a:stretch>
        </p:blipFill>
        <p:spPr>
          <a:xfrm>
            <a:off x="1106701" y="7569438"/>
            <a:ext cx="1467035" cy="1585067"/>
          </a:xfrm>
          <a:prstGeom prst="rect">
            <a:avLst/>
          </a:prstGeom>
        </p:spPr>
      </p:pic>
      <p:pic>
        <p:nvPicPr>
          <p:cNvPr id="22" name="Picture 22"/>
          <p:cNvPicPr>
            <a:picLocks noChangeAspect="1"/>
          </p:cNvPicPr>
          <p:nvPr/>
        </p:nvPicPr>
        <p:blipFill>
          <a:blip r:embed="rId5"/>
          <a:srcRect/>
          <a:stretch>
            <a:fillRect/>
          </a:stretch>
        </p:blipFill>
        <p:spPr>
          <a:xfrm>
            <a:off x="15333354" y="7421614"/>
            <a:ext cx="1401972" cy="1587233"/>
          </a:xfrm>
          <a:prstGeom prst="rect">
            <a:avLst/>
          </a:prstGeom>
        </p:spPr>
      </p:pic>
      <p:pic>
        <p:nvPicPr>
          <p:cNvPr id="23" name="Picture 23"/>
          <p:cNvPicPr>
            <a:picLocks noChangeAspect="1"/>
          </p:cNvPicPr>
          <p:nvPr/>
        </p:nvPicPr>
        <p:blipFill>
          <a:blip r:embed="rId6"/>
          <a:srcRect/>
          <a:stretch>
            <a:fillRect/>
          </a:stretch>
        </p:blipFill>
        <p:spPr>
          <a:xfrm>
            <a:off x="10055758" y="242818"/>
            <a:ext cx="1008291" cy="993946"/>
          </a:xfrm>
          <a:prstGeom prst="rect">
            <a:avLst/>
          </a:prstGeom>
        </p:spPr>
      </p:pic>
      <p:sp>
        <p:nvSpPr>
          <p:cNvPr id="24" name="TextBox 24"/>
          <p:cNvSpPr txBox="1"/>
          <p:nvPr/>
        </p:nvSpPr>
        <p:spPr>
          <a:xfrm>
            <a:off x="4056048" y="474057"/>
            <a:ext cx="6597504"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ADVANCED MANUFACTURING</a:t>
            </a:r>
          </a:p>
        </p:txBody>
      </p:sp>
      <p:sp>
        <p:nvSpPr>
          <p:cNvPr id="25" name="TextBox 25"/>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6" name="TextBox 26"/>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68689" y="1416741"/>
            <a:ext cx="8892210" cy="15005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The production of goods using cutting edge technologies and techniques</a:t>
            </a:r>
          </a:p>
          <a:p>
            <a:pPr algn="ctr">
              <a:lnSpc>
                <a:spcPts val="3919"/>
              </a:lnSpc>
              <a:spcBef>
                <a:spcPct val="0"/>
              </a:spcBef>
            </a:pPr>
            <a:endParaRPr lang="en-US" sz="2799">
              <a:solidFill>
                <a:srgbClr val="FFFFFF"/>
              </a:solidFill>
              <a:latin typeface="Poppins Bold Italics"/>
            </a:endParaRPr>
          </a:p>
        </p:txBody>
      </p:sp>
      <p:sp>
        <p:nvSpPr>
          <p:cNvPr id="30" name="TextBox 30"/>
          <p:cNvSpPr txBox="1"/>
          <p:nvPr/>
        </p:nvSpPr>
        <p:spPr>
          <a:xfrm>
            <a:off x="958589" y="4480058"/>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465212" y="5187266"/>
            <a:ext cx="4428135" cy="2284730"/>
          </a:xfrm>
          <a:prstGeom prst="rect">
            <a:avLst/>
          </a:prstGeom>
        </p:spPr>
        <p:txBody>
          <a:bodyPr lIns="0" tIns="0" rIns="0" bIns="0" rtlCol="0" anchor="t">
            <a:spAutoFit/>
          </a:bodyPr>
          <a:lstStyle/>
          <a:p>
            <a:pPr marL="410211" lvl="1" indent="-205106">
              <a:lnSpc>
                <a:spcPts val="3040"/>
              </a:lnSpc>
              <a:buFont typeface="Arial"/>
              <a:buChar char="•"/>
            </a:pPr>
            <a:r>
              <a:rPr lang="en-US" sz="1900">
                <a:solidFill>
                  <a:srgbClr val="000000"/>
                </a:solidFill>
                <a:latin typeface="Poppins"/>
              </a:rPr>
              <a:t>Computer-aided Design Technician</a:t>
            </a:r>
          </a:p>
          <a:p>
            <a:pPr marL="410211" lvl="1" indent="-205106">
              <a:lnSpc>
                <a:spcPts val="3040"/>
              </a:lnSpc>
              <a:buFont typeface="Arial"/>
              <a:buChar char="•"/>
            </a:pPr>
            <a:r>
              <a:rPr lang="en-US" sz="1900">
                <a:solidFill>
                  <a:srgbClr val="000000"/>
                </a:solidFill>
                <a:latin typeface="Poppins"/>
              </a:rPr>
              <a:t>Robotics Engineer</a:t>
            </a:r>
          </a:p>
          <a:p>
            <a:pPr marL="410211" lvl="1" indent="-205106">
              <a:lnSpc>
                <a:spcPts val="3040"/>
              </a:lnSpc>
              <a:buFont typeface="Arial"/>
              <a:buChar char="•"/>
            </a:pPr>
            <a:r>
              <a:rPr lang="en-US" sz="1900">
                <a:solidFill>
                  <a:srgbClr val="000000"/>
                </a:solidFill>
                <a:latin typeface="Poppins"/>
              </a:rPr>
              <a:t>Wielder</a:t>
            </a:r>
          </a:p>
          <a:p>
            <a:pPr marL="410211" lvl="1" indent="-205106">
              <a:lnSpc>
                <a:spcPts val="3040"/>
              </a:lnSpc>
              <a:buFont typeface="Arial"/>
              <a:buChar char="•"/>
            </a:pPr>
            <a:r>
              <a:rPr lang="en-US" sz="1900">
                <a:solidFill>
                  <a:srgbClr val="000000"/>
                </a:solidFill>
                <a:latin typeface="Poppins"/>
              </a:rPr>
              <a:t>Production Engineer</a:t>
            </a:r>
          </a:p>
          <a:p>
            <a:pPr marL="410211" lvl="1" indent="-205106">
              <a:lnSpc>
                <a:spcPts val="3040"/>
              </a:lnSpc>
              <a:buFont typeface="Arial"/>
              <a:buChar char="•"/>
            </a:pPr>
            <a:r>
              <a:rPr lang="en-US" sz="1900">
                <a:solidFill>
                  <a:srgbClr val="000000"/>
                </a:solidFill>
                <a:latin typeface="Poppins"/>
              </a:rPr>
              <a:t>Factory Operative </a:t>
            </a:r>
          </a:p>
        </p:txBody>
      </p:sp>
      <p:sp>
        <p:nvSpPr>
          <p:cNvPr id="32" name="TextBox 32"/>
          <p:cNvSpPr txBox="1"/>
          <p:nvPr/>
        </p:nvSpPr>
        <p:spPr>
          <a:xfrm>
            <a:off x="7404298" y="4480058"/>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872872" y="4906980"/>
            <a:ext cx="5308612" cy="2665730"/>
          </a:xfrm>
          <a:prstGeom prst="rect">
            <a:avLst/>
          </a:prstGeom>
        </p:spPr>
        <p:txBody>
          <a:bodyPr lIns="0" tIns="0" rIns="0" bIns="0" rtlCol="0" anchor="t">
            <a:spAutoFit/>
          </a:bodyPr>
          <a:lstStyle/>
          <a:p>
            <a:pPr marL="410211" lvl="1" indent="-205106">
              <a:lnSpc>
                <a:spcPts val="3040"/>
              </a:lnSpc>
              <a:buFont typeface="Arial"/>
              <a:buChar char="•"/>
            </a:pPr>
            <a:r>
              <a:rPr lang="en-US" sz="1900">
                <a:solidFill>
                  <a:srgbClr val="000000"/>
                </a:solidFill>
                <a:latin typeface="Poppins"/>
              </a:rPr>
              <a:t>For Engineering roles, a Science, Technology, Engineering or Maths (STEM) qualification will be required, either a degree, or T Levels and an Apprenticeship. </a:t>
            </a:r>
          </a:p>
          <a:p>
            <a:pPr marL="410211" lvl="1" indent="-205106">
              <a:lnSpc>
                <a:spcPts val="3040"/>
              </a:lnSpc>
              <a:spcBef>
                <a:spcPct val="0"/>
              </a:spcBef>
              <a:buFont typeface="Arial"/>
              <a:buChar char="•"/>
            </a:pPr>
            <a:r>
              <a:rPr lang="en-US" sz="1900">
                <a:solidFill>
                  <a:srgbClr val="000000"/>
                </a:solidFill>
                <a:latin typeface="Poppins"/>
              </a:rPr>
              <a:t>For practical roles in particular there is an emphasis on vocational education.</a:t>
            </a:r>
          </a:p>
        </p:txBody>
      </p:sp>
      <p:sp>
        <p:nvSpPr>
          <p:cNvPr id="34" name="TextBox 34"/>
          <p:cNvSpPr txBox="1"/>
          <p:nvPr/>
        </p:nvSpPr>
        <p:spPr>
          <a:xfrm>
            <a:off x="14666564"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cs typeface="Poppins Bold"/>
              </a:rPr>
              <a:t>21,000</a:t>
            </a:r>
            <a:endParaRPr lang="en-US" sz="4800">
              <a:solidFill>
                <a:srgbClr val="FFFFFF"/>
              </a:solidFill>
              <a:latin typeface="Poppins Bold"/>
            </a:endParaRPr>
          </a:p>
        </p:txBody>
      </p:sp>
      <p:sp>
        <p:nvSpPr>
          <p:cNvPr id="35" name="TextBox 35"/>
          <p:cNvSpPr txBox="1"/>
          <p:nvPr/>
        </p:nvSpPr>
        <p:spPr>
          <a:xfrm>
            <a:off x="11064049"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£39,700</a:t>
            </a:r>
          </a:p>
        </p:txBody>
      </p:sp>
      <p:sp>
        <p:nvSpPr>
          <p:cNvPr id="36" name="TextBox 36"/>
          <p:cNvSpPr txBox="1"/>
          <p:nvPr/>
        </p:nvSpPr>
        <p:spPr>
          <a:xfrm>
            <a:off x="2717205" y="8843639"/>
            <a:ext cx="3993402"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a:t>
            </a:r>
          </a:p>
          <a:p>
            <a:pPr algn="ctr">
              <a:lnSpc>
                <a:spcPts val="2239"/>
              </a:lnSpc>
            </a:pPr>
            <a:r>
              <a:rPr lang="en-US" sz="1599">
                <a:solidFill>
                  <a:srgbClr val="000000"/>
                </a:solidFill>
                <a:latin typeface="Poppins"/>
              </a:rPr>
              <a:t>In subjects such as Maths and science</a:t>
            </a:r>
          </a:p>
          <a:p>
            <a:pPr algn="ctr">
              <a:lnSpc>
                <a:spcPts val="2239"/>
              </a:lnSpc>
            </a:pPr>
            <a:r>
              <a:rPr lang="en-US" sz="1599">
                <a:solidFill>
                  <a:srgbClr val="000000"/>
                </a:solidFill>
                <a:latin typeface="Poppins"/>
              </a:rPr>
              <a:t>Or T Levels in Engineering &amp; Manufacturing</a:t>
            </a:r>
          </a:p>
        </p:txBody>
      </p:sp>
      <p:sp>
        <p:nvSpPr>
          <p:cNvPr id="37" name="TextBox 37"/>
          <p:cNvSpPr txBox="1"/>
          <p:nvPr/>
        </p:nvSpPr>
        <p:spPr>
          <a:xfrm>
            <a:off x="6710607" y="8816657"/>
            <a:ext cx="3345151"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Science, Maths or Engineering</a:t>
            </a:r>
          </a:p>
          <a:p>
            <a:pPr algn="ctr">
              <a:lnSpc>
                <a:spcPts val="2239"/>
              </a:lnSpc>
            </a:pPr>
            <a:r>
              <a:rPr lang="en-US" sz="1599">
                <a:solidFill>
                  <a:srgbClr val="000000"/>
                </a:solidFill>
                <a:latin typeface="Poppins"/>
              </a:rPr>
              <a:t>Or Apprenticeship</a:t>
            </a:r>
          </a:p>
          <a:p>
            <a:pPr algn="ctr">
              <a:lnSpc>
                <a:spcPts val="2239"/>
              </a:lnSpc>
            </a:pPr>
            <a:r>
              <a:rPr lang="en-US" sz="1599">
                <a:solidFill>
                  <a:srgbClr val="000000"/>
                </a:solidFill>
                <a:latin typeface="Poppins"/>
              </a:rPr>
              <a:t>in Engineering or Manufacturing</a:t>
            </a:r>
          </a:p>
        </p:txBody>
      </p:sp>
      <p:sp>
        <p:nvSpPr>
          <p:cNvPr id="38" name="TextBox 38"/>
          <p:cNvSpPr txBox="1"/>
          <p:nvPr/>
        </p:nvSpPr>
        <p:spPr>
          <a:xfrm>
            <a:off x="10207584"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In a manufacturing, pharmaceutical or engineering company</a:t>
            </a:r>
          </a:p>
        </p:txBody>
      </p:sp>
      <p:sp>
        <p:nvSpPr>
          <p:cNvPr id="39" name="TextBox 39"/>
          <p:cNvSpPr txBox="1"/>
          <p:nvPr/>
        </p:nvSpPr>
        <p:spPr>
          <a:xfrm>
            <a:off x="177389" y="10006649"/>
            <a:ext cx="4865331"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Parliament UK, Indeed, Vector Solutions</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794722" y="2840462"/>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231F20"/>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958589" y="2893193"/>
            <a:ext cx="8892210" cy="1198880"/>
          </a:xfrm>
          <a:prstGeom prst="rect">
            <a:avLst/>
          </a:prstGeom>
        </p:spPr>
        <p:txBody>
          <a:bodyPr lIns="0" tIns="0" rIns="0" bIns="0" rtlCol="0" anchor="t">
            <a:spAutoFit/>
          </a:bodyPr>
          <a:lstStyle/>
          <a:p>
            <a:pPr algn="ctr">
              <a:lnSpc>
                <a:spcPts val="3220"/>
              </a:lnSpc>
              <a:spcBef>
                <a:spcPct val="0"/>
              </a:spcBef>
            </a:pPr>
            <a:r>
              <a:rPr lang="en-US" sz="2300">
                <a:solidFill>
                  <a:srgbClr val="FFFFFF"/>
                </a:solidFill>
                <a:latin typeface="Poppins Italics"/>
              </a:rPr>
              <a:t>Advanced Manufacturing is key to the growth of the local economy, with major employment sites across Cambridgeshire &amp; Peterborough.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B91646"/>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B91646"/>
            </a:solidFill>
          </p:spPr>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B91646"/>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a:solidFill>
                    <a:srgbClr val="FFFFFF"/>
                  </a:solidFill>
                  <a:latin typeface="Poppins Bold"/>
                </a:rPr>
                <a:t>Skills</a:t>
              </a:r>
            </a:p>
            <a:p>
              <a:pPr algn="ctr">
                <a:lnSpc>
                  <a:spcPts val="3040"/>
                </a:lnSpc>
              </a:pPr>
              <a:r>
                <a:rPr lang="en-US" sz="1900">
                  <a:solidFill>
                    <a:srgbClr val="FFFFFF"/>
                  </a:solidFill>
                  <a:latin typeface="Poppins"/>
                </a:rPr>
                <a:t>Data skills</a:t>
              </a:r>
            </a:p>
            <a:p>
              <a:pPr algn="ctr">
                <a:lnSpc>
                  <a:spcPts val="3040"/>
                </a:lnSpc>
              </a:pPr>
              <a:r>
                <a:rPr lang="en-US" sz="1900">
                  <a:solidFill>
                    <a:srgbClr val="FFFFFF"/>
                  </a:solidFill>
                  <a:latin typeface="Poppins"/>
                </a:rPr>
                <a:t>Initiative</a:t>
              </a:r>
            </a:p>
            <a:p>
              <a:pPr algn="ctr">
                <a:lnSpc>
                  <a:spcPts val="3040"/>
                </a:lnSpc>
              </a:pPr>
              <a:r>
                <a:rPr lang="en-US" sz="1900">
                  <a:solidFill>
                    <a:srgbClr val="FFFFFF"/>
                  </a:solidFill>
                  <a:latin typeface="Poppins"/>
                </a:rPr>
                <a:t>Time management</a:t>
              </a:r>
            </a:p>
            <a:p>
              <a:pPr algn="ctr">
                <a:lnSpc>
                  <a:spcPts val="3040"/>
                </a:lnSpc>
              </a:pPr>
              <a:r>
                <a:rPr lang="en-US" sz="1900">
                  <a:solidFill>
                    <a:srgbClr val="FFFFFF"/>
                  </a:solidFill>
                  <a:latin typeface="Poppins"/>
                </a:rPr>
                <a:t>Adaptability</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B91646"/>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1028700" y="4454414"/>
            <a:ext cx="5441381" cy="3079696"/>
            <a:chOff x="0" y="0"/>
            <a:chExt cx="6586034" cy="3727543"/>
          </a:xfrm>
        </p:grpSpPr>
        <p:sp>
          <p:nvSpPr>
            <p:cNvPr id="13" name="Freeform 13"/>
            <p:cNvSpPr/>
            <p:nvPr/>
          </p:nvSpPr>
          <p:spPr>
            <a:xfrm>
              <a:off x="0" y="0"/>
              <a:ext cx="6586034" cy="3727543"/>
            </a:xfrm>
            <a:custGeom>
              <a:avLst/>
              <a:gdLst/>
              <a:ahLst/>
              <a:cxnLst/>
              <a:rect l="l" t="t" r="r" b="b"/>
              <a:pathLst>
                <a:path w="6586034" h="3727543">
                  <a:moveTo>
                    <a:pt x="6586034" y="279400"/>
                  </a:moveTo>
                  <a:lnTo>
                    <a:pt x="6586034" y="0"/>
                  </a:lnTo>
                  <a:lnTo>
                    <a:pt x="0" y="0"/>
                  </a:lnTo>
                  <a:lnTo>
                    <a:pt x="0" y="3727543"/>
                  </a:lnTo>
                  <a:lnTo>
                    <a:pt x="6586034" y="3727543"/>
                  </a:lnTo>
                  <a:lnTo>
                    <a:pt x="6586034" y="279400"/>
                  </a:lnTo>
                  <a:close/>
                  <a:moveTo>
                    <a:pt x="6507293" y="279400"/>
                  </a:moveTo>
                  <a:lnTo>
                    <a:pt x="6507293" y="3648803"/>
                  </a:lnTo>
                  <a:lnTo>
                    <a:pt x="78740" y="3648803"/>
                  </a:lnTo>
                  <a:lnTo>
                    <a:pt x="78740" y="78740"/>
                  </a:lnTo>
                  <a:lnTo>
                    <a:pt x="6507293" y="78740"/>
                  </a:lnTo>
                  <a:lnTo>
                    <a:pt x="6507293" y="279400"/>
                  </a:lnTo>
                  <a:close/>
                </a:path>
              </a:pathLst>
            </a:custGeom>
            <a:solidFill>
              <a:srgbClr val="B91646"/>
            </a:solidFill>
          </p:spPr>
        </p:sp>
      </p:grpSp>
      <p:grpSp>
        <p:nvGrpSpPr>
          <p:cNvPr id="14" name="Group 14"/>
          <p:cNvGrpSpPr/>
          <p:nvPr/>
        </p:nvGrpSpPr>
        <p:grpSpPr>
          <a:xfrm>
            <a:off x="6713698" y="4454414"/>
            <a:ext cx="5767182" cy="3079696"/>
            <a:chOff x="0" y="0"/>
            <a:chExt cx="6980370" cy="3727543"/>
          </a:xfrm>
        </p:grpSpPr>
        <p:sp>
          <p:nvSpPr>
            <p:cNvPr id="15" name="Freeform 15"/>
            <p:cNvSpPr/>
            <p:nvPr/>
          </p:nvSpPr>
          <p:spPr>
            <a:xfrm>
              <a:off x="0" y="0"/>
              <a:ext cx="6980370" cy="3727543"/>
            </a:xfrm>
            <a:custGeom>
              <a:avLst/>
              <a:gdLst/>
              <a:ahLst/>
              <a:cxnLst/>
              <a:rect l="l" t="t" r="r" b="b"/>
              <a:pathLst>
                <a:path w="6980370" h="3727543">
                  <a:moveTo>
                    <a:pt x="6980370" y="279400"/>
                  </a:moveTo>
                  <a:lnTo>
                    <a:pt x="6980370" y="0"/>
                  </a:lnTo>
                  <a:lnTo>
                    <a:pt x="0" y="0"/>
                  </a:lnTo>
                  <a:lnTo>
                    <a:pt x="0" y="3727543"/>
                  </a:lnTo>
                  <a:lnTo>
                    <a:pt x="6980370" y="3727543"/>
                  </a:lnTo>
                  <a:lnTo>
                    <a:pt x="6980370" y="279400"/>
                  </a:lnTo>
                  <a:close/>
                  <a:moveTo>
                    <a:pt x="6901630" y="279400"/>
                  </a:moveTo>
                  <a:lnTo>
                    <a:pt x="6901630" y="3648803"/>
                  </a:lnTo>
                  <a:lnTo>
                    <a:pt x="78740" y="3648803"/>
                  </a:lnTo>
                  <a:lnTo>
                    <a:pt x="78740" y="78740"/>
                  </a:lnTo>
                  <a:lnTo>
                    <a:pt x="6901630" y="78740"/>
                  </a:lnTo>
                  <a:lnTo>
                    <a:pt x="6901630" y="279400"/>
                  </a:lnTo>
                  <a:close/>
                </a:path>
              </a:pathLst>
            </a:custGeom>
            <a:solidFill>
              <a:srgbClr val="B91646"/>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B91646"/>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a:stretch>
            <a:fillRect/>
          </a:stretch>
        </p:blipFill>
        <p:spPr>
          <a:xfrm>
            <a:off x="1375312" y="7534110"/>
            <a:ext cx="1456940" cy="1603219"/>
          </a:xfrm>
          <a:prstGeom prst="rect">
            <a:avLst/>
          </a:prstGeom>
        </p:spPr>
      </p:pic>
      <p:pic>
        <p:nvPicPr>
          <p:cNvPr id="22" name="Picture 22"/>
          <p:cNvPicPr>
            <a:picLocks noChangeAspect="1"/>
          </p:cNvPicPr>
          <p:nvPr/>
        </p:nvPicPr>
        <p:blipFill>
          <a:blip r:embed="rId5"/>
          <a:srcRect/>
          <a:stretch>
            <a:fillRect/>
          </a:stretch>
        </p:blipFill>
        <p:spPr>
          <a:xfrm>
            <a:off x="15238297" y="7335843"/>
            <a:ext cx="1382304" cy="1569902"/>
          </a:xfrm>
          <a:prstGeom prst="rect">
            <a:avLst/>
          </a:prstGeom>
        </p:spPr>
      </p:pic>
      <p:pic>
        <p:nvPicPr>
          <p:cNvPr id="23" name="Picture 23"/>
          <p:cNvPicPr>
            <a:picLocks noChangeAspect="1"/>
          </p:cNvPicPr>
          <p:nvPr/>
        </p:nvPicPr>
        <p:blipFill>
          <a:blip r:embed="rId6"/>
          <a:srcRect/>
          <a:stretch>
            <a:fillRect/>
          </a:stretch>
        </p:blipFill>
        <p:spPr>
          <a:xfrm>
            <a:off x="6782972" y="162998"/>
            <a:ext cx="1022618" cy="1016227"/>
          </a:xfrm>
          <a:prstGeom prst="rect">
            <a:avLst/>
          </a:prstGeom>
        </p:spPr>
      </p:pic>
      <p:sp>
        <p:nvSpPr>
          <p:cNvPr id="24" name="TextBox 24"/>
          <p:cNvSpPr txBox="1"/>
          <p:nvPr/>
        </p:nvSpPr>
        <p:spPr>
          <a:xfrm>
            <a:off x="4056048" y="483582"/>
            <a:ext cx="2837025" cy="828675"/>
          </a:xfrm>
          <a:prstGeom prst="rect">
            <a:avLst/>
          </a:prstGeom>
        </p:spPr>
        <p:txBody>
          <a:bodyPr lIns="0" tIns="0" rIns="0" bIns="0" rtlCol="0" anchor="t">
            <a:spAutoFit/>
          </a:bodyPr>
          <a:lstStyle/>
          <a:p>
            <a:pPr>
              <a:lnSpc>
                <a:spcPts val="6000"/>
              </a:lnSpc>
            </a:pPr>
            <a:r>
              <a:rPr lang="en-US" sz="6000">
                <a:solidFill>
                  <a:srgbClr val="000000"/>
                </a:solidFill>
                <a:latin typeface="Bebas Neue Bold"/>
              </a:rPr>
              <a:t>AGRI-TECH</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36822" y="1486895"/>
            <a:ext cx="8892210" cy="10052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The use of technology to make farming more efficient </a:t>
            </a:r>
          </a:p>
        </p:txBody>
      </p:sp>
      <p:sp>
        <p:nvSpPr>
          <p:cNvPr id="30" name="TextBox 30"/>
          <p:cNvSpPr txBox="1"/>
          <p:nvPr/>
        </p:nvSpPr>
        <p:spPr>
          <a:xfrm>
            <a:off x="1028700" y="4616339"/>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500911" y="5143857"/>
            <a:ext cx="4428135" cy="1903730"/>
          </a:xfrm>
          <a:prstGeom prst="rect">
            <a:avLst/>
          </a:prstGeom>
        </p:spPr>
        <p:txBody>
          <a:bodyPr lIns="0" tIns="0" rIns="0" bIns="0" rtlCol="0" anchor="t">
            <a:spAutoFit/>
          </a:bodyPr>
          <a:lstStyle/>
          <a:p>
            <a:pPr marL="410211" lvl="1" indent="-205106">
              <a:lnSpc>
                <a:spcPts val="3040"/>
              </a:lnSpc>
              <a:buFont typeface="Arial"/>
              <a:buChar char="•"/>
            </a:pPr>
            <a:r>
              <a:rPr lang="en-US" sz="1900">
                <a:solidFill>
                  <a:srgbClr val="000000"/>
                </a:solidFill>
                <a:latin typeface="Poppins"/>
              </a:rPr>
              <a:t>Agriculturist</a:t>
            </a:r>
          </a:p>
          <a:p>
            <a:pPr marL="410211" lvl="1" indent="-205106">
              <a:lnSpc>
                <a:spcPts val="3040"/>
              </a:lnSpc>
              <a:buFont typeface="Arial"/>
              <a:buChar char="•"/>
            </a:pPr>
            <a:r>
              <a:rPr lang="en-US" sz="1900">
                <a:solidFill>
                  <a:srgbClr val="000000"/>
                </a:solidFill>
                <a:latin typeface="Poppins"/>
              </a:rPr>
              <a:t>Agricultural Field Technician </a:t>
            </a:r>
          </a:p>
          <a:p>
            <a:pPr marL="410211" lvl="1" indent="-205106">
              <a:lnSpc>
                <a:spcPts val="3040"/>
              </a:lnSpc>
              <a:buFont typeface="Arial"/>
              <a:buChar char="•"/>
            </a:pPr>
            <a:r>
              <a:rPr lang="en-US" sz="1900">
                <a:solidFill>
                  <a:srgbClr val="000000"/>
                </a:solidFill>
                <a:latin typeface="Poppins"/>
              </a:rPr>
              <a:t>Software Engineer </a:t>
            </a:r>
          </a:p>
          <a:p>
            <a:pPr marL="410211" lvl="1" indent="-205106">
              <a:lnSpc>
                <a:spcPts val="3040"/>
              </a:lnSpc>
              <a:buFont typeface="Arial"/>
              <a:buChar char="•"/>
            </a:pPr>
            <a:r>
              <a:rPr lang="en-US" sz="1900">
                <a:solidFill>
                  <a:srgbClr val="000000"/>
                </a:solidFill>
                <a:latin typeface="Poppins"/>
              </a:rPr>
              <a:t>Business Advisor</a:t>
            </a:r>
          </a:p>
          <a:p>
            <a:pPr marL="410211" lvl="1" indent="-205106">
              <a:lnSpc>
                <a:spcPts val="3040"/>
              </a:lnSpc>
              <a:buFont typeface="Arial"/>
              <a:buChar char="•"/>
            </a:pPr>
            <a:r>
              <a:rPr lang="en-US" sz="1900">
                <a:solidFill>
                  <a:srgbClr val="000000"/>
                </a:solidFill>
                <a:latin typeface="Poppins"/>
              </a:rPr>
              <a:t>Farming Assistant</a:t>
            </a:r>
          </a:p>
        </p:txBody>
      </p:sp>
      <p:sp>
        <p:nvSpPr>
          <p:cNvPr id="32" name="TextBox 32"/>
          <p:cNvSpPr txBox="1"/>
          <p:nvPr/>
        </p:nvSpPr>
        <p:spPr>
          <a:xfrm>
            <a:off x="7514812" y="4587764"/>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942983" y="5154819"/>
            <a:ext cx="5318541" cy="1937721"/>
          </a:xfrm>
          <a:prstGeom prst="rect">
            <a:avLst/>
          </a:prstGeom>
        </p:spPr>
        <p:txBody>
          <a:bodyPr lIns="0" tIns="0" rIns="0" bIns="0" rtlCol="0" anchor="t">
            <a:spAutoFit/>
          </a:bodyPr>
          <a:lstStyle/>
          <a:p>
            <a:pPr marL="346712" lvl="1" indent="-173356">
              <a:lnSpc>
                <a:spcPts val="2569"/>
              </a:lnSpc>
              <a:buFont typeface="Arial"/>
              <a:buChar char="•"/>
            </a:pPr>
            <a:r>
              <a:rPr lang="en-US" sz="1605">
                <a:solidFill>
                  <a:srgbClr val="000000"/>
                </a:solidFill>
                <a:latin typeface="Poppins"/>
              </a:rPr>
              <a:t>For Scientific and Engineering roles within Agri-Tech a STEM qualification may be required, which could be a degree, T Levels or an apprenticeship</a:t>
            </a:r>
          </a:p>
          <a:p>
            <a:pPr marL="346712" lvl="1" indent="-173356">
              <a:lnSpc>
                <a:spcPts val="2569"/>
              </a:lnSpc>
              <a:spcBef>
                <a:spcPct val="0"/>
              </a:spcBef>
              <a:buFont typeface="Arial"/>
              <a:buChar char="•"/>
            </a:pPr>
            <a:r>
              <a:rPr lang="en-US" sz="1605">
                <a:solidFill>
                  <a:srgbClr val="000000"/>
                </a:solidFill>
                <a:latin typeface="Poppins"/>
              </a:rPr>
              <a:t>Vocational education or apprenticeships are particularly important for more practical roles.</a:t>
            </a:r>
          </a:p>
        </p:txBody>
      </p:sp>
      <p:sp>
        <p:nvSpPr>
          <p:cNvPr id="34" name="TextBox 34"/>
          <p:cNvSpPr txBox="1"/>
          <p:nvPr/>
        </p:nvSpPr>
        <p:spPr>
          <a:xfrm>
            <a:off x="14666564"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cs typeface="Poppins Bold"/>
              </a:rPr>
              <a:t>36,000</a:t>
            </a:r>
            <a:endParaRPr lang="en-US" sz="4800">
              <a:solidFill>
                <a:srgbClr val="FFFFFF"/>
              </a:solidFill>
              <a:latin typeface="Poppins Bold"/>
            </a:endParaRPr>
          </a:p>
        </p:txBody>
      </p:sp>
      <p:sp>
        <p:nvSpPr>
          <p:cNvPr id="35" name="TextBox 35"/>
          <p:cNvSpPr txBox="1"/>
          <p:nvPr/>
        </p:nvSpPr>
        <p:spPr>
          <a:xfrm>
            <a:off x="11064049"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£25,600</a:t>
            </a:r>
          </a:p>
        </p:txBody>
      </p:sp>
      <p:sp>
        <p:nvSpPr>
          <p:cNvPr id="36" name="TextBox 36"/>
          <p:cNvSpPr txBox="1"/>
          <p:nvPr/>
        </p:nvSpPr>
        <p:spPr>
          <a:xfrm>
            <a:off x="3296712" y="8776964"/>
            <a:ext cx="3131901"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a:t>
            </a:r>
          </a:p>
          <a:p>
            <a:pPr algn="ctr">
              <a:lnSpc>
                <a:spcPts val="2239"/>
              </a:lnSpc>
            </a:pPr>
            <a:r>
              <a:rPr lang="en-US" sz="1599">
                <a:solidFill>
                  <a:srgbClr val="000000"/>
                </a:solidFill>
                <a:latin typeface="Poppins"/>
              </a:rPr>
              <a:t>In subjects including IT and the sciences,</a:t>
            </a:r>
          </a:p>
          <a:p>
            <a:pPr algn="ctr">
              <a:lnSpc>
                <a:spcPts val="2239"/>
              </a:lnSpc>
            </a:pPr>
            <a:r>
              <a:rPr lang="en-US" sz="1599">
                <a:solidFill>
                  <a:srgbClr val="000000"/>
                </a:solidFill>
                <a:latin typeface="Poppins"/>
              </a:rPr>
              <a:t>Or T Levels in agriculture and land management</a:t>
            </a:r>
          </a:p>
        </p:txBody>
      </p:sp>
      <p:sp>
        <p:nvSpPr>
          <p:cNvPr id="37" name="TextBox 37"/>
          <p:cNvSpPr txBox="1"/>
          <p:nvPr/>
        </p:nvSpPr>
        <p:spPr>
          <a:xfrm>
            <a:off x="6893073" y="8816657"/>
            <a:ext cx="2624343" cy="166433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Biology, Engineering or Biosciences</a:t>
            </a:r>
          </a:p>
          <a:p>
            <a:pPr algn="ctr">
              <a:lnSpc>
                <a:spcPts val="2239"/>
              </a:lnSpc>
            </a:pPr>
            <a:r>
              <a:rPr lang="en-US" sz="1599">
                <a:solidFill>
                  <a:srgbClr val="000000"/>
                </a:solidFill>
                <a:latin typeface="Poppins"/>
              </a:rPr>
              <a:t>Or Technician Apprenticeship</a:t>
            </a:r>
          </a:p>
          <a:p>
            <a:pPr algn="ctr">
              <a:lnSpc>
                <a:spcPts val="2239"/>
              </a:lnSpc>
            </a:pPr>
            <a:endParaRPr lang="en-US" sz="1599">
              <a:solidFill>
                <a:srgbClr val="000000"/>
              </a:solidFill>
              <a:latin typeface="Poppins"/>
            </a:endParaRPr>
          </a:p>
        </p:txBody>
      </p:sp>
      <p:sp>
        <p:nvSpPr>
          <p:cNvPr id="38" name="TextBox 38"/>
          <p:cNvSpPr txBox="1"/>
          <p:nvPr/>
        </p:nvSpPr>
        <p:spPr>
          <a:xfrm>
            <a:off x="10207584"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In a laboratory or technician role</a:t>
            </a:r>
          </a:p>
        </p:txBody>
      </p:sp>
      <p:sp>
        <p:nvSpPr>
          <p:cNvPr id="39" name="TextBox 39"/>
          <p:cNvSpPr txBox="1"/>
          <p:nvPr/>
        </p:nvSpPr>
        <p:spPr>
          <a:xfrm>
            <a:off x="105291" y="9604054"/>
            <a:ext cx="2233572" cy="6172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Investment Monitor, Simply Hired, National Careers Service</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688888" y="2843393"/>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B91646"/>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836822" y="2908824"/>
            <a:ext cx="8892210" cy="1263015"/>
          </a:xfrm>
          <a:prstGeom prst="rect">
            <a:avLst/>
          </a:prstGeom>
        </p:spPr>
        <p:txBody>
          <a:bodyPr lIns="0" tIns="0" rIns="0" bIns="0" rtlCol="0" anchor="t">
            <a:spAutoFit/>
          </a:bodyPr>
          <a:lstStyle/>
          <a:p>
            <a:pPr algn="ctr">
              <a:lnSpc>
                <a:spcPts val="3360"/>
              </a:lnSpc>
              <a:spcBef>
                <a:spcPct val="0"/>
              </a:spcBef>
            </a:pPr>
            <a:r>
              <a:rPr lang="en-US" sz="2400">
                <a:solidFill>
                  <a:srgbClr val="FFFFFF"/>
                </a:solidFill>
                <a:latin typeface="Poppins Italics"/>
              </a:rPr>
              <a:t>Agri-Tech is another major growth sector across the Cambridgeshire &amp; Peterborough area, with exciting opportunities across the region.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9164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89284" y="213970"/>
            <a:ext cx="5601271" cy="814730"/>
          </a:xfrm>
          <a:prstGeom prst="rect">
            <a:avLst/>
          </a:prstGeom>
        </p:spPr>
      </p:pic>
      <p:pic>
        <p:nvPicPr>
          <p:cNvPr id="3" name="Picture 3"/>
          <p:cNvPicPr>
            <a:picLocks noChangeAspect="1"/>
          </p:cNvPicPr>
          <p:nvPr/>
        </p:nvPicPr>
        <p:blipFill>
          <a:blip r:embed="rId4"/>
          <a:srcRect/>
          <a:stretch>
            <a:fillRect/>
          </a:stretch>
        </p:blipFill>
        <p:spPr>
          <a:xfrm>
            <a:off x="14274195" y="6052796"/>
            <a:ext cx="3746124" cy="2496687"/>
          </a:xfrm>
          <a:prstGeom prst="rect">
            <a:avLst/>
          </a:prstGeom>
        </p:spPr>
      </p:pic>
      <p:sp>
        <p:nvSpPr>
          <p:cNvPr id="4" name="TextBox 4"/>
          <p:cNvSpPr txBox="1"/>
          <p:nvPr/>
        </p:nvSpPr>
        <p:spPr>
          <a:xfrm>
            <a:off x="1028700" y="2697014"/>
            <a:ext cx="12512349"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MCCAINS FOOD</a:t>
            </a:r>
          </a:p>
        </p:txBody>
      </p:sp>
      <p:sp>
        <p:nvSpPr>
          <p:cNvPr id="5" name="TextBox 5"/>
          <p:cNvSpPr txBox="1"/>
          <p:nvPr/>
        </p:nvSpPr>
        <p:spPr>
          <a:xfrm>
            <a:off x="1078875" y="4195057"/>
            <a:ext cx="12808429" cy="5344733"/>
          </a:xfrm>
          <a:prstGeom prst="rect">
            <a:avLst/>
          </a:prstGeom>
        </p:spPr>
        <p:txBody>
          <a:bodyPr lIns="0" tIns="0" rIns="0" bIns="0" rtlCol="0" anchor="t">
            <a:spAutoFit/>
          </a:bodyPr>
          <a:lstStyle/>
          <a:p>
            <a:pPr marL="560705" lvl="1" indent="-280035">
              <a:lnSpc>
                <a:spcPts val="4159"/>
              </a:lnSpc>
              <a:buFont typeface="Arial"/>
              <a:buChar char="•"/>
              <a:defRPr/>
            </a:pPr>
            <a:r>
              <a:rPr kumimoji="0" lang="en-US" sz="2550" b="0" i="0" u="none" strike="noStrike" kern="1200" cap="none" spc="0" normalizeH="0" baseline="0" noProof="0">
                <a:ln>
                  <a:noFill/>
                </a:ln>
                <a:solidFill>
                  <a:srgbClr val="FFFFFF"/>
                </a:solidFill>
                <a:effectLst/>
                <a:uLnTx/>
                <a:uFillTx/>
                <a:latin typeface="Poppins"/>
                <a:ea typeface="+mn-ea"/>
                <a:cs typeface="+mn-cs"/>
              </a:rPr>
              <a:t>McCains Food is a major global food supplier. It </a:t>
            </a:r>
            <a:r>
              <a:rPr lang="en-US" sz="2550">
                <a:solidFill>
                  <a:srgbClr val="FFFFFF"/>
                </a:solidFill>
                <a:latin typeface="Poppins"/>
              </a:rPr>
              <a:t>has production</a:t>
            </a:r>
            <a:r>
              <a:rPr kumimoji="0" lang="en-US" sz="2550" b="0" i="0" u="none" strike="noStrike" kern="1200" cap="none" spc="0" normalizeH="0" baseline="0" noProof="0">
                <a:ln>
                  <a:noFill/>
                </a:ln>
                <a:solidFill>
                  <a:srgbClr val="FFFFFF"/>
                </a:solidFill>
                <a:effectLst/>
                <a:uLnTx/>
                <a:uFillTx/>
                <a:latin typeface="Poppins"/>
                <a:ea typeface="+mn-ea"/>
                <a:cs typeface="+mn-cs"/>
              </a:rPr>
              <a:t> facilities across six continents, employing over 21,000 employees across the world.</a:t>
            </a:r>
            <a:endParaRPr lang="en-US" sz="2550">
              <a:ea typeface="+mn-ea"/>
              <a:cs typeface="+mn-cs"/>
            </a:endParaRP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0705" marR="0" lvl="1" indent="-280035" algn="l" defTabSz="914400" rtl="0" eaLnBrk="1" fontAlgn="auto" latinLnBrk="0" hangingPunct="1">
              <a:lnSpc>
                <a:spcPts val="4159"/>
              </a:lnSpc>
              <a:spcBef>
                <a:spcPts val="0"/>
              </a:spcBef>
              <a:spcAft>
                <a:spcPts val="0"/>
              </a:spcAft>
              <a:buClrTx/>
              <a:buSzTx/>
              <a:buFont typeface="Arial"/>
              <a:buChar char="•"/>
              <a:tabLst/>
              <a:defRPr/>
            </a:pPr>
            <a:r>
              <a:rPr kumimoji="0" lang="en-US" sz="2550" b="0" i="0" u="none" strike="noStrike" kern="1200" cap="none" spc="0" normalizeH="0" baseline="0" noProof="0">
                <a:ln>
                  <a:noFill/>
                </a:ln>
                <a:solidFill>
                  <a:srgbClr val="FFFFFF"/>
                </a:solidFill>
                <a:effectLst/>
                <a:uLnTx/>
                <a:uFillTx/>
                <a:latin typeface="Poppins"/>
                <a:ea typeface="+mn-ea"/>
                <a:cs typeface="+mn-cs"/>
              </a:rPr>
              <a:t>McCains has a significant presence in </a:t>
            </a:r>
            <a:r>
              <a:rPr kumimoji="0" lang="en-US" sz="2550" b="0" i="0" u="none" strike="noStrike" kern="1200" cap="none" spc="0" normalizeH="0" baseline="0" noProof="0">
                <a:ln>
                  <a:noFill/>
                </a:ln>
                <a:solidFill>
                  <a:srgbClr val="FFFFFF"/>
                </a:solidFill>
                <a:effectLst/>
                <a:uLnTx/>
                <a:uFillTx/>
                <a:latin typeface="Poppins Bold"/>
                <a:ea typeface="+mn-ea"/>
                <a:cs typeface="+mn-cs"/>
              </a:rPr>
              <a:t>Fenland</a:t>
            </a:r>
            <a:r>
              <a:rPr kumimoji="0" lang="en-US" sz="2550" b="0" i="0" u="none" strike="noStrike" kern="1200" cap="none" spc="0" normalizeH="0" baseline="0" noProof="0">
                <a:ln>
                  <a:noFill/>
                </a:ln>
                <a:solidFill>
                  <a:srgbClr val="FFFFFF"/>
                </a:solidFill>
                <a:effectLst/>
                <a:uLnTx/>
                <a:uFillTx/>
                <a:latin typeface="Poppins"/>
                <a:ea typeface="+mn-ea"/>
                <a:cs typeface="+mn-cs"/>
              </a:rPr>
              <a:t>, with opportunities in agriculture and </a:t>
            </a:r>
            <a:r>
              <a:rPr kumimoji="0" lang="en-US" sz="2550" b="0" i="0" u="none" strike="noStrike" kern="1200" cap="none" spc="0" normalizeH="0" baseline="0" noProof="0" err="1">
                <a:ln>
                  <a:noFill/>
                </a:ln>
                <a:solidFill>
                  <a:srgbClr val="FFFFFF"/>
                </a:solidFill>
                <a:effectLst/>
                <a:uLnTx/>
                <a:uFillTx/>
                <a:latin typeface="Poppins"/>
                <a:ea typeface="+mn-ea"/>
                <a:cs typeface="+mn-cs"/>
              </a:rPr>
              <a:t>agri-tech</a:t>
            </a:r>
            <a:r>
              <a:rPr kumimoji="0" lang="en-US" sz="2550" b="0" i="0" u="none" strike="noStrike" kern="1200" cap="none" spc="0" normalizeH="0" baseline="0" noProof="0">
                <a:ln>
                  <a:noFill/>
                </a:ln>
                <a:solidFill>
                  <a:srgbClr val="FFFFFF"/>
                </a:solidFill>
                <a:effectLst/>
                <a:uLnTx/>
                <a:uFillTx/>
                <a:latin typeface="Poppins"/>
                <a:ea typeface="+mn-ea"/>
                <a:cs typeface="+mn-cs"/>
              </a:rPr>
              <a:t> as well as manufacturing and retail distribution.</a:t>
            </a:r>
            <a:endParaRPr lang="en-US" sz="2550" b="0" i="0" u="none" strike="noStrike" kern="1200" cap="none" spc="0" normalizeH="0" baseline="0" noProof="0">
              <a:ln>
                <a:noFill/>
              </a:ln>
              <a:solidFill>
                <a:srgbClr val="FFFFFF"/>
              </a:solidFill>
              <a:effectLst/>
              <a:uLnTx/>
              <a:uFillTx/>
              <a:latin typeface="Poppins"/>
              <a:cs typeface="Poppins"/>
            </a:endParaRP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0705" marR="0" lvl="1" indent="-280035" algn="l" defTabSz="914400" rtl="0" eaLnBrk="1" fontAlgn="auto" latinLnBrk="0" hangingPunct="1">
              <a:lnSpc>
                <a:spcPts val="4159"/>
              </a:lnSpc>
              <a:spcBef>
                <a:spcPts val="0"/>
              </a:spcBef>
              <a:spcAft>
                <a:spcPts val="0"/>
              </a:spcAft>
              <a:buClrTx/>
              <a:buSzTx/>
              <a:buFont typeface="Arial"/>
              <a:buChar char="•"/>
              <a:tabLst/>
              <a:defRPr/>
            </a:pPr>
            <a:r>
              <a:rPr kumimoji="0" lang="en-US" sz="2550"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with some agriculture roles being purely entry level and only requiring GCSEs, whilst other more technical roles will require qualifications including T Levels or A Levels.</a:t>
            </a:r>
            <a:endParaRPr lang="en-US" sz="2550" b="0" i="0" u="none" strike="noStrike" kern="1200" cap="none" spc="0" normalizeH="0" baseline="0" noProof="0">
              <a:ln>
                <a:noFill/>
              </a:ln>
              <a:solidFill>
                <a:srgbClr val="FFFFFF"/>
              </a:solidFill>
              <a:effectLst/>
              <a:uLnTx/>
              <a:uFillTx/>
              <a:latin typeface="Poppins"/>
              <a:cs typeface="Poppins"/>
            </a:endParaRPr>
          </a:p>
        </p:txBody>
      </p:sp>
      <p:sp>
        <p:nvSpPr>
          <p:cNvPr id="6" name="TextBox 6"/>
          <p:cNvSpPr txBox="1"/>
          <p:nvPr/>
        </p:nvSpPr>
        <p:spPr>
          <a:xfrm>
            <a:off x="1028700" y="1527858"/>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sp>
        <p:nvSpPr>
          <p:cNvPr id="7" name="TextBox 7"/>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pic>
        <p:nvPicPr>
          <p:cNvPr id="8" name="Picture 8"/>
          <p:cNvPicPr>
            <a:picLocks noChangeAspect="1"/>
          </p:cNvPicPr>
          <p:nvPr/>
        </p:nvPicPr>
        <p:blipFill>
          <a:blip r:embed="rId5"/>
          <a:srcRect/>
          <a:stretch>
            <a:fillRect/>
          </a:stretch>
        </p:blipFill>
        <p:spPr>
          <a:xfrm>
            <a:off x="14654705" y="994715"/>
            <a:ext cx="2985105" cy="296644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1079F"/>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E8484F0-7202-D7E7-EDB9-63B7D6E31007}"/>
              </a:ext>
            </a:extLst>
          </p:cNvPr>
          <p:cNvSpPr txBox="1"/>
          <p:nvPr/>
        </p:nvSpPr>
        <p:spPr>
          <a:xfrm>
            <a:off x="725308" y="627442"/>
            <a:ext cx="11184406" cy="715581"/>
          </a:xfrm>
          <a:prstGeom prst="rect">
            <a:avLst/>
          </a:prstGeom>
          <a:noFill/>
          <a:ln w="3175">
            <a:noFill/>
          </a:ln>
        </p:spPr>
        <p:txBody>
          <a:bodyPr wrap="square"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4050" b="1">
                <a:solidFill>
                  <a:schemeClr val="bg1"/>
                </a:solidFill>
                <a:latin typeface="Poppins Italics"/>
                <a:cs typeface="Poppins Italics"/>
              </a:rPr>
              <a:t>CORNERSTONE EMPLOYER PROFILE </a:t>
            </a:r>
            <a:endParaRPr lang="en-GB" sz="4050" b="1">
              <a:solidFill>
                <a:schemeClr val="bg1"/>
              </a:solidFill>
              <a:latin typeface="Poppins Italics"/>
              <a:cs typeface="Poppins Italics"/>
            </a:endParaRPr>
          </a:p>
        </p:txBody>
      </p:sp>
      <p:sp>
        <p:nvSpPr>
          <p:cNvPr id="13" name="TextBox 12">
            <a:extLst>
              <a:ext uri="{FF2B5EF4-FFF2-40B4-BE49-F238E27FC236}">
                <a16:creationId xmlns:a16="http://schemas.microsoft.com/office/drawing/2014/main" id="{518FA885-F877-1D29-4E7D-692F93F12395}"/>
              </a:ext>
            </a:extLst>
          </p:cNvPr>
          <p:cNvSpPr txBox="1"/>
          <p:nvPr/>
        </p:nvSpPr>
        <p:spPr>
          <a:xfrm>
            <a:off x="709399" y="2117101"/>
            <a:ext cx="7349187" cy="4062651"/>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GB" sz="2400">
                <a:solidFill>
                  <a:schemeClr val="bg1"/>
                </a:solidFill>
                <a:latin typeface="Poppins Italics"/>
                <a:cs typeface="Poppins Italics"/>
              </a:rPr>
              <a:t>G’s is an incredibly exciting place to work, at the forefront of modern farming and food distribution in a fast-paced, stimulating and rewarding environment. They supply quality salads and vegetables to major UK, European and North American retailers.</a:t>
            </a:r>
          </a:p>
          <a:p>
            <a:endParaRPr lang="en-GB" sz="2400">
              <a:solidFill>
                <a:schemeClr val="bg1"/>
              </a:solidFill>
              <a:latin typeface="Poppins Italics"/>
              <a:cs typeface="Poppins Italics"/>
            </a:endParaRPr>
          </a:p>
          <a:p>
            <a:r>
              <a:rPr lang="en-GB" sz="2400">
                <a:solidFill>
                  <a:schemeClr val="bg1"/>
                </a:solidFill>
                <a:latin typeface="Poppins Italics"/>
                <a:cs typeface="Poppins Italics"/>
              </a:rPr>
              <a:t>They offer opportunities within a number of different business functions within seed-to-shelf business operations.</a:t>
            </a:r>
          </a:p>
          <a:p>
            <a:endParaRPr lang="en-US" sz="1800">
              <a:solidFill>
                <a:srgbClr val="000000"/>
              </a:solidFill>
              <a:latin typeface="Poppins Italics"/>
              <a:cs typeface="Poppins Italics"/>
            </a:endParaRPr>
          </a:p>
        </p:txBody>
      </p:sp>
      <p:sp>
        <p:nvSpPr>
          <p:cNvPr id="15" name="TextBox 14">
            <a:extLst>
              <a:ext uri="{FF2B5EF4-FFF2-40B4-BE49-F238E27FC236}">
                <a16:creationId xmlns:a16="http://schemas.microsoft.com/office/drawing/2014/main" id="{16F6A36B-2102-712B-7691-8005766D63E9}"/>
              </a:ext>
            </a:extLst>
          </p:cNvPr>
          <p:cNvSpPr txBox="1"/>
          <p:nvPr/>
        </p:nvSpPr>
        <p:spPr>
          <a:xfrm>
            <a:off x="8334506" y="2303323"/>
            <a:ext cx="6029153" cy="7109639"/>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400" b="1">
                <a:solidFill>
                  <a:schemeClr val="bg1"/>
                </a:solidFill>
                <a:latin typeface="Poppins Italics"/>
                <a:cs typeface="Poppins Italics"/>
              </a:rPr>
              <a:t>Career Pathway Opportunities</a:t>
            </a:r>
          </a:p>
          <a:p>
            <a:r>
              <a:rPr lang="en-US" sz="2400">
                <a:solidFill>
                  <a:schemeClr val="bg1"/>
                </a:solidFill>
                <a:latin typeface="Poppins Italics"/>
                <a:cs typeface="Poppins Italics"/>
              </a:rPr>
              <a:t>They offer entry level roles and apprenticeships in: </a:t>
            </a:r>
          </a:p>
          <a:p>
            <a:pPr marL="428625" indent="-428625">
              <a:buFontTx/>
              <a:buChar char="-"/>
            </a:pPr>
            <a:r>
              <a:rPr lang="en-US" sz="2400">
                <a:solidFill>
                  <a:schemeClr val="bg1"/>
                </a:solidFill>
                <a:latin typeface="Poppins Italics"/>
                <a:cs typeface="Poppins Italics"/>
              </a:rPr>
              <a:t>Farming </a:t>
            </a:r>
          </a:p>
          <a:p>
            <a:pPr marL="428625" indent="-428625">
              <a:buFontTx/>
              <a:buChar char="-"/>
            </a:pPr>
            <a:r>
              <a:rPr lang="en-US" sz="2400">
                <a:solidFill>
                  <a:schemeClr val="bg1"/>
                </a:solidFill>
                <a:latin typeface="Poppins Italics"/>
                <a:cs typeface="Poppins Italics"/>
              </a:rPr>
              <a:t>Engineering </a:t>
            </a:r>
          </a:p>
          <a:p>
            <a:pPr marL="428625" indent="-428625">
              <a:buFontTx/>
              <a:buChar char="-"/>
            </a:pPr>
            <a:r>
              <a:rPr lang="en-US" sz="2400">
                <a:solidFill>
                  <a:schemeClr val="bg1"/>
                </a:solidFill>
                <a:latin typeface="Poppins Italics"/>
                <a:cs typeface="Poppins Italics"/>
              </a:rPr>
              <a:t>Finance</a:t>
            </a:r>
          </a:p>
          <a:p>
            <a:pPr marL="428625" indent="-428625">
              <a:buFontTx/>
              <a:buChar char="-"/>
            </a:pPr>
            <a:r>
              <a:rPr lang="en-US" sz="2400">
                <a:solidFill>
                  <a:schemeClr val="bg1"/>
                </a:solidFill>
                <a:latin typeface="Poppins Italics"/>
                <a:cs typeface="Poppins Italics"/>
              </a:rPr>
              <a:t>Business Operations</a:t>
            </a:r>
          </a:p>
          <a:p>
            <a:pPr marL="428625" indent="-428625">
              <a:buFontTx/>
              <a:buChar char="-"/>
            </a:pPr>
            <a:r>
              <a:rPr lang="en-US" sz="2400">
                <a:solidFill>
                  <a:schemeClr val="bg1"/>
                </a:solidFill>
                <a:latin typeface="Poppins Italics"/>
                <a:cs typeface="Poppins Italics"/>
              </a:rPr>
              <a:t>IT</a:t>
            </a:r>
          </a:p>
          <a:p>
            <a:pPr marL="428625" indent="-428625">
              <a:buFontTx/>
              <a:buChar char="-"/>
            </a:pPr>
            <a:r>
              <a:rPr lang="en-US" sz="2400">
                <a:solidFill>
                  <a:schemeClr val="bg1"/>
                </a:solidFill>
                <a:latin typeface="Poppins Italics"/>
                <a:cs typeface="Poppins Italics"/>
              </a:rPr>
              <a:t>Food Technical </a:t>
            </a:r>
          </a:p>
          <a:p>
            <a:pPr marL="428625" indent="-428625">
              <a:buFontTx/>
              <a:buChar char="-"/>
            </a:pPr>
            <a:r>
              <a:rPr lang="en-US" sz="2400">
                <a:solidFill>
                  <a:schemeClr val="bg1"/>
                </a:solidFill>
                <a:latin typeface="Poppins Italics"/>
                <a:cs typeface="Poppins Italics"/>
              </a:rPr>
              <a:t>HR</a:t>
            </a:r>
            <a:br>
              <a:rPr lang="en-US" sz="2400">
                <a:solidFill>
                  <a:schemeClr val="bg1"/>
                </a:solidFill>
                <a:latin typeface="Poppins Italics"/>
                <a:cs typeface="Poppins Italics"/>
              </a:rPr>
            </a:br>
            <a:endParaRPr lang="en-US" sz="2400">
              <a:solidFill>
                <a:schemeClr val="bg1"/>
              </a:solidFill>
              <a:latin typeface="Poppins Italics"/>
              <a:cs typeface="Poppins Italics"/>
            </a:endParaRPr>
          </a:p>
          <a:p>
            <a:r>
              <a:rPr lang="en-US" sz="2400">
                <a:solidFill>
                  <a:schemeClr val="bg1"/>
                </a:solidFill>
                <a:latin typeface="Poppins Italics"/>
                <a:cs typeface="Poppins Italics"/>
              </a:rPr>
              <a:t>These apprenticeships start from Level 2 through to degree level apprenticeships. </a:t>
            </a:r>
          </a:p>
          <a:p>
            <a:endParaRPr lang="en-US" sz="2400">
              <a:solidFill>
                <a:schemeClr val="bg1"/>
              </a:solidFill>
              <a:latin typeface="Poppins Italics"/>
              <a:cs typeface="Poppins Italics"/>
            </a:endParaRPr>
          </a:p>
          <a:p>
            <a:r>
              <a:rPr lang="en-US" sz="2400">
                <a:solidFill>
                  <a:schemeClr val="bg1"/>
                </a:solidFill>
                <a:latin typeface="Poppins Italics"/>
                <a:cs typeface="Poppins Italics"/>
              </a:rPr>
              <a:t>They look for individuals who have a can-do attitude, great communication skills, willingness to learn and get involved! </a:t>
            </a:r>
          </a:p>
        </p:txBody>
      </p:sp>
      <p:sp>
        <p:nvSpPr>
          <p:cNvPr id="16" name="TextBox 15">
            <a:extLst>
              <a:ext uri="{FF2B5EF4-FFF2-40B4-BE49-F238E27FC236}">
                <a16:creationId xmlns:a16="http://schemas.microsoft.com/office/drawing/2014/main" id="{C01889C3-B94D-05F5-4416-C9EA58BD2CFB}"/>
              </a:ext>
            </a:extLst>
          </p:cNvPr>
          <p:cNvSpPr txBox="1"/>
          <p:nvPr/>
        </p:nvSpPr>
        <p:spPr>
          <a:xfrm>
            <a:off x="733627" y="6355377"/>
            <a:ext cx="7349686" cy="3785652"/>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400" b="1">
                <a:solidFill>
                  <a:schemeClr val="bg1"/>
                </a:solidFill>
                <a:latin typeface="Poppins Italics"/>
                <a:cs typeface="Poppins Italics"/>
              </a:rPr>
              <a:t>Outreach Programme</a:t>
            </a:r>
          </a:p>
          <a:p>
            <a:r>
              <a:rPr lang="en-GB" sz="2400">
                <a:solidFill>
                  <a:schemeClr val="bg1"/>
                </a:solidFill>
                <a:latin typeface="Poppins Italics"/>
                <a:cs typeface="Poppins Italics"/>
              </a:rPr>
              <a:t>G's work with many local Schools, Colleges and Universities to provide advice and lessons on early careers opportunities within the food industry, alongside numerous charity events and donations.</a:t>
            </a:r>
          </a:p>
          <a:p>
            <a:endParaRPr lang="en-GB" sz="2400">
              <a:solidFill>
                <a:schemeClr val="bg1"/>
              </a:solidFill>
              <a:latin typeface="Poppins Italics"/>
              <a:cs typeface="Poppins Italics"/>
            </a:endParaRPr>
          </a:p>
          <a:p>
            <a:r>
              <a:rPr lang="en-GB" sz="2400">
                <a:solidFill>
                  <a:schemeClr val="bg1"/>
                </a:solidFill>
                <a:latin typeface="Poppins Italics"/>
                <a:cs typeface="Poppins Italics"/>
              </a:rPr>
              <a:t> For further information:</a:t>
            </a:r>
            <a:endParaRPr lang="en-US" sz="2400">
              <a:solidFill>
                <a:schemeClr val="bg1"/>
              </a:solidFill>
              <a:latin typeface="Poppins Italics"/>
              <a:cs typeface="Poppins Italics"/>
            </a:endParaRPr>
          </a:p>
          <a:p>
            <a:r>
              <a:rPr lang="en-GB" sz="2400" u="sng">
                <a:solidFill>
                  <a:schemeClr val="bg1"/>
                </a:solidFill>
                <a:effectLst/>
                <a:latin typeface="Poppins Italics"/>
                <a:ea typeface="Aptos" panose="020B0004020202020204" pitchFamily="34" charset="0"/>
                <a:cs typeface="Poppins Italics"/>
                <a:hlinkClick r:id="rId2">
                  <a:extLst>
                    <a:ext uri="{A12FA001-AC4F-418D-AE19-62706E023703}">
                      <ahyp:hlinkClr xmlns:ahyp="http://schemas.microsoft.com/office/drawing/2018/hyperlinkcolor" val="tx"/>
                    </a:ext>
                  </a:extLst>
                </a:hlinkClick>
              </a:rPr>
              <a:t>careers@gs-fresh.com</a:t>
            </a:r>
            <a:endParaRPr lang="en-US" sz="2400">
              <a:solidFill>
                <a:schemeClr val="bg1"/>
              </a:solidFill>
              <a:latin typeface="Poppins Italics"/>
              <a:cs typeface="Poppins Italics"/>
            </a:endParaRPr>
          </a:p>
          <a:p>
            <a:endParaRPr lang="en-GB" sz="2400">
              <a:solidFill>
                <a:schemeClr val="bg1"/>
              </a:solidFill>
              <a:latin typeface="Poppins Italics"/>
              <a:cs typeface="Poppins Italics"/>
            </a:endParaRPr>
          </a:p>
        </p:txBody>
      </p:sp>
      <p:sp>
        <p:nvSpPr>
          <p:cNvPr id="4" name="TextBox 3">
            <a:extLst>
              <a:ext uri="{FF2B5EF4-FFF2-40B4-BE49-F238E27FC236}">
                <a16:creationId xmlns:a16="http://schemas.microsoft.com/office/drawing/2014/main" id="{CE653B24-BF25-95BC-0591-8E12B8AF0552}"/>
              </a:ext>
            </a:extLst>
          </p:cNvPr>
          <p:cNvSpPr txBox="1"/>
          <p:nvPr/>
        </p:nvSpPr>
        <p:spPr>
          <a:xfrm>
            <a:off x="11112548" y="572384"/>
            <a:ext cx="6747170" cy="1569660"/>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a:r>
              <a:rPr lang="en-US" sz="9600" b="1">
                <a:solidFill>
                  <a:schemeClr val="bg1"/>
                </a:solidFill>
                <a:latin typeface="Poppins Bold Italics"/>
                <a:ea typeface="Rougant PERSONAL USE ONLY" pitchFamily="50" charset="0"/>
                <a:cs typeface="Poppins Bold Italics"/>
              </a:rPr>
              <a:t>G’</a:t>
            </a:r>
            <a:r>
              <a:rPr lang="en-US" sz="7200" b="1">
                <a:solidFill>
                  <a:schemeClr val="bg1"/>
                </a:solidFill>
                <a:latin typeface="Poppins Bold Italics"/>
                <a:ea typeface="Rougant PERSONAL USE ONLY" pitchFamily="50" charset="0"/>
                <a:cs typeface="Poppins Bold Italics"/>
              </a:rPr>
              <a:t>s</a:t>
            </a:r>
            <a:r>
              <a:rPr lang="en-US" sz="8000" b="1">
                <a:solidFill>
                  <a:schemeClr val="bg1"/>
                </a:solidFill>
                <a:latin typeface="Poppins Bold Italics"/>
                <a:ea typeface="Rougant PERSONAL USE ONLY" pitchFamily="50" charset="0"/>
                <a:cs typeface="Poppins Bold Italics"/>
              </a:rPr>
              <a:t> </a:t>
            </a:r>
            <a:r>
              <a:rPr lang="en-US" sz="9600" b="1">
                <a:solidFill>
                  <a:schemeClr val="bg1"/>
                </a:solidFill>
                <a:latin typeface="Poppins Bold Italics"/>
                <a:ea typeface="Rougant PERSONAL USE ONLY" pitchFamily="50" charset="0"/>
                <a:cs typeface="Poppins Bold Italics"/>
              </a:rPr>
              <a:t>Fresh </a:t>
            </a:r>
            <a:endParaRPr lang="en-GB" sz="9600" b="1">
              <a:solidFill>
                <a:schemeClr val="bg1"/>
              </a:solidFill>
              <a:latin typeface="Poppins Bold Italics"/>
              <a:ea typeface="Rougant PERSONAL USE ONLY" pitchFamily="50" charset="0"/>
              <a:cs typeface="Poppins Bold Italics"/>
            </a:endParaRPr>
          </a:p>
        </p:txBody>
      </p:sp>
      <p:pic>
        <p:nvPicPr>
          <p:cNvPr id="6" name="Picture 5" descr="A blue circle with white text&#10;&#10;Description automatically generated">
            <a:extLst>
              <a:ext uri="{FF2B5EF4-FFF2-40B4-BE49-F238E27FC236}">
                <a16:creationId xmlns:a16="http://schemas.microsoft.com/office/drawing/2014/main" id="{923FEB60-1EFB-E9AD-36C3-30E51F802E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5167" y="5676143"/>
            <a:ext cx="2370812" cy="2370812"/>
          </a:xfrm>
          <a:prstGeom prst="rect">
            <a:avLst/>
          </a:prstGeom>
        </p:spPr>
      </p:pic>
      <p:sp>
        <p:nvSpPr>
          <p:cNvPr id="7" name="Rectangle 1">
            <a:extLst>
              <a:ext uri="{FF2B5EF4-FFF2-40B4-BE49-F238E27FC236}">
                <a16:creationId xmlns:a16="http://schemas.microsoft.com/office/drawing/2014/main" id="{82FBFD15-2033-2513-B8CC-0C19AF61F50E}"/>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anchor="ctr" anchorCtr="0" compatLnSpc="1">
            <a:prstTxWarp prst="textNoShape">
              <a:avLst/>
            </a:prstTxWarp>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sz="4050"/>
          </a:p>
        </p:txBody>
      </p:sp>
      <p:pic>
        <p:nvPicPr>
          <p:cNvPr id="18" name="Picture 17">
            <a:extLst>
              <a:ext uri="{FF2B5EF4-FFF2-40B4-BE49-F238E27FC236}">
                <a16:creationId xmlns:a16="http://schemas.microsoft.com/office/drawing/2014/main" id="{B2A94229-78C8-BCED-0E08-4B1B93284CC4}"/>
              </a:ext>
            </a:extLst>
          </p:cNvPr>
          <p:cNvPicPr>
            <a:picLocks noChangeAspect="1"/>
          </p:cNvPicPr>
          <p:nvPr/>
        </p:nvPicPr>
        <p:blipFill rotWithShape="1">
          <a:blip r:embed="rId4"/>
          <a:srcRect l="7301" t="5422" r="13765" b="14524"/>
          <a:stretch/>
        </p:blipFill>
        <p:spPr>
          <a:xfrm>
            <a:off x="15334910" y="2712948"/>
            <a:ext cx="2671328" cy="1897911"/>
          </a:xfrm>
          <a:prstGeom prst="rect">
            <a:avLst/>
          </a:prstGeom>
        </p:spPr>
      </p:pic>
    </p:spTree>
    <p:extLst>
      <p:ext uri="{BB962C8B-B14F-4D97-AF65-F5344CB8AC3E}">
        <p14:creationId xmlns:p14="http://schemas.microsoft.com/office/powerpoint/2010/main" val="2005212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008037"/>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008037"/>
            </a:solidFill>
          </p:spPr>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008037"/>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a:solidFill>
                    <a:srgbClr val="FFFFFF"/>
                  </a:solidFill>
                  <a:latin typeface="Poppins Bold"/>
                </a:rPr>
                <a:t>Skills</a:t>
              </a:r>
            </a:p>
            <a:p>
              <a:pPr algn="ctr">
                <a:lnSpc>
                  <a:spcPts val="3039"/>
                </a:lnSpc>
              </a:pPr>
              <a:r>
                <a:rPr lang="en-US" sz="1899">
                  <a:solidFill>
                    <a:srgbClr val="FFFFFF"/>
                  </a:solidFill>
                  <a:latin typeface="Poppins"/>
                </a:rPr>
                <a:t>Working under pressure</a:t>
              </a:r>
            </a:p>
            <a:p>
              <a:pPr algn="ctr">
                <a:lnSpc>
                  <a:spcPts val="3039"/>
                </a:lnSpc>
              </a:pPr>
              <a:r>
                <a:rPr lang="en-US" sz="1899">
                  <a:solidFill>
                    <a:srgbClr val="FFFFFF"/>
                  </a:solidFill>
                  <a:latin typeface="Poppins"/>
                </a:rPr>
                <a:t>Teamwork</a:t>
              </a:r>
            </a:p>
            <a:p>
              <a:pPr algn="ctr">
                <a:lnSpc>
                  <a:spcPts val="3039"/>
                </a:lnSpc>
              </a:pPr>
              <a:r>
                <a:rPr lang="en-US" sz="1899">
                  <a:solidFill>
                    <a:srgbClr val="FFFFFF"/>
                  </a:solidFill>
                  <a:latin typeface="Poppins"/>
                </a:rPr>
                <a:t>Initiative</a:t>
              </a:r>
            </a:p>
            <a:p>
              <a:pPr algn="ctr">
                <a:lnSpc>
                  <a:spcPts val="3039"/>
                </a:lnSpc>
              </a:pPr>
              <a:r>
                <a:rPr lang="en-US" sz="1899">
                  <a:solidFill>
                    <a:srgbClr val="FFFFFF"/>
                  </a:solidFill>
                  <a:latin typeface="Poppins"/>
                </a:rPr>
                <a:t>Customer service</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008037"/>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1028700" y="4461957"/>
            <a:ext cx="5441381" cy="2951664"/>
            <a:chOff x="0" y="0"/>
            <a:chExt cx="6586034" cy="3572578"/>
          </a:xfrm>
        </p:grpSpPr>
        <p:sp>
          <p:nvSpPr>
            <p:cNvPr id="13" name="Freeform 13"/>
            <p:cNvSpPr/>
            <p:nvPr/>
          </p:nvSpPr>
          <p:spPr>
            <a:xfrm>
              <a:off x="0" y="0"/>
              <a:ext cx="6586034" cy="3572578"/>
            </a:xfrm>
            <a:custGeom>
              <a:avLst/>
              <a:gdLst/>
              <a:ahLst/>
              <a:cxnLst/>
              <a:rect l="l" t="t" r="r" b="b"/>
              <a:pathLst>
                <a:path w="6586034" h="3572578">
                  <a:moveTo>
                    <a:pt x="6586034" y="279400"/>
                  </a:moveTo>
                  <a:lnTo>
                    <a:pt x="6586034" y="0"/>
                  </a:lnTo>
                  <a:lnTo>
                    <a:pt x="0" y="0"/>
                  </a:lnTo>
                  <a:lnTo>
                    <a:pt x="0" y="3572578"/>
                  </a:lnTo>
                  <a:lnTo>
                    <a:pt x="6586034" y="3572578"/>
                  </a:lnTo>
                  <a:lnTo>
                    <a:pt x="6586034" y="279400"/>
                  </a:lnTo>
                  <a:close/>
                  <a:moveTo>
                    <a:pt x="6507293" y="279400"/>
                  </a:moveTo>
                  <a:lnTo>
                    <a:pt x="6507293" y="3493838"/>
                  </a:lnTo>
                  <a:lnTo>
                    <a:pt x="78740" y="3493838"/>
                  </a:lnTo>
                  <a:lnTo>
                    <a:pt x="78740" y="78740"/>
                  </a:lnTo>
                  <a:lnTo>
                    <a:pt x="6507293" y="78740"/>
                  </a:lnTo>
                  <a:lnTo>
                    <a:pt x="6507293" y="279400"/>
                  </a:lnTo>
                  <a:close/>
                </a:path>
              </a:pathLst>
            </a:custGeom>
            <a:solidFill>
              <a:srgbClr val="008037"/>
            </a:solidFill>
          </p:spPr>
        </p:sp>
      </p:grpSp>
      <p:grpSp>
        <p:nvGrpSpPr>
          <p:cNvPr id="14" name="Group 14"/>
          <p:cNvGrpSpPr/>
          <p:nvPr/>
        </p:nvGrpSpPr>
        <p:grpSpPr>
          <a:xfrm>
            <a:off x="6713698" y="4461957"/>
            <a:ext cx="5767182" cy="2951664"/>
            <a:chOff x="0" y="0"/>
            <a:chExt cx="6980370" cy="3572578"/>
          </a:xfrm>
        </p:grpSpPr>
        <p:sp>
          <p:nvSpPr>
            <p:cNvPr id="15" name="Freeform 15"/>
            <p:cNvSpPr/>
            <p:nvPr/>
          </p:nvSpPr>
          <p:spPr>
            <a:xfrm>
              <a:off x="0" y="0"/>
              <a:ext cx="6980370" cy="3572578"/>
            </a:xfrm>
            <a:custGeom>
              <a:avLst/>
              <a:gdLst/>
              <a:ahLst/>
              <a:cxnLst/>
              <a:rect l="l" t="t" r="r" b="b"/>
              <a:pathLst>
                <a:path w="6980370" h="3572578">
                  <a:moveTo>
                    <a:pt x="6980370" y="279400"/>
                  </a:moveTo>
                  <a:lnTo>
                    <a:pt x="6980370" y="0"/>
                  </a:lnTo>
                  <a:lnTo>
                    <a:pt x="0" y="0"/>
                  </a:lnTo>
                  <a:lnTo>
                    <a:pt x="0" y="3572578"/>
                  </a:lnTo>
                  <a:lnTo>
                    <a:pt x="6980370" y="3572578"/>
                  </a:lnTo>
                  <a:lnTo>
                    <a:pt x="6980370" y="279400"/>
                  </a:lnTo>
                  <a:close/>
                  <a:moveTo>
                    <a:pt x="6901630" y="279400"/>
                  </a:moveTo>
                  <a:lnTo>
                    <a:pt x="6901630" y="3493838"/>
                  </a:lnTo>
                  <a:lnTo>
                    <a:pt x="78740" y="3493838"/>
                  </a:lnTo>
                  <a:lnTo>
                    <a:pt x="78740" y="78740"/>
                  </a:lnTo>
                  <a:lnTo>
                    <a:pt x="6901630" y="78740"/>
                  </a:lnTo>
                  <a:lnTo>
                    <a:pt x="6901630" y="279400"/>
                  </a:lnTo>
                  <a:close/>
                </a:path>
              </a:pathLst>
            </a:custGeom>
            <a:solidFill>
              <a:srgbClr val="008037"/>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008037"/>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15313910" y="7413620"/>
            <a:ext cx="1416092" cy="1603219"/>
          </a:xfrm>
          <a:prstGeom prst="rect">
            <a:avLst/>
          </a:prstGeom>
        </p:spPr>
      </p:pic>
      <p:pic>
        <p:nvPicPr>
          <p:cNvPr id="20" name="Picture 20"/>
          <p:cNvPicPr>
            <a:picLocks noChangeAspect="1"/>
          </p:cNvPicPr>
          <p:nvPr/>
        </p:nvPicPr>
        <p:blipFill>
          <a:blip r:embed="rId3"/>
          <a:srcRect/>
          <a:stretch>
            <a:fillRect/>
          </a:stretch>
        </p:blipFill>
        <p:spPr>
          <a:xfrm>
            <a:off x="4504592" y="7863046"/>
            <a:ext cx="704367" cy="704367"/>
          </a:xfrm>
          <a:prstGeom prst="rect">
            <a:avLst/>
          </a:prstGeom>
        </p:spPr>
      </p:pic>
      <p:pic>
        <p:nvPicPr>
          <p:cNvPr id="21" name="Picture 21"/>
          <p:cNvPicPr>
            <a:picLocks noChangeAspect="1"/>
          </p:cNvPicPr>
          <p:nvPr/>
        </p:nvPicPr>
        <p:blipFill>
          <a:blip r:embed="rId4"/>
          <a:srcRect/>
          <a:stretch>
            <a:fillRect/>
          </a:stretch>
        </p:blipFill>
        <p:spPr>
          <a:xfrm>
            <a:off x="11140249" y="7855255"/>
            <a:ext cx="719951" cy="719951"/>
          </a:xfrm>
          <a:prstGeom prst="rect">
            <a:avLst/>
          </a:prstGeom>
        </p:spPr>
      </p:pic>
      <p:pic>
        <p:nvPicPr>
          <p:cNvPr id="22" name="Picture 22"/>
          <p:cNvPicPr>
            <a:picLocks noChangeAspect="1"/>
          </p:cNvPicPr>
          <p:nvPr/>
        </p:nvPicPr>
        <p:blipFill>
          <a:blip r:embed="rId5"/>
          <a:srcRect/>
          <a:stretch>
            <a:fillRect/>
          </a:stretch>
        </p:blipFill>
        <p:spPr>
          <a:xfrm>
            <a:off x="1429437" y="7413620"/>
            <a:ext cx="1468149" cy="1603219"/>
          </a:xfrm>
          <a:prstGeom prst="rect">
            <a:avLst/>
          </a:prstGeom>
        </p:spPr>
      </p:pic>
      <p:pic>
        <p:nvPicPr>
          <p:cNvPr id="23" name="Picture 23"/>
          <p:cNvPicPr>
            <a:picLocks noChangeAspect="1"/>
          </p:cNvPicPr>
          <p:nvPr/>
        </p:nvPicPr>
        <p:blipFill>
          <a:blip r:embed="rId6"/>
          <a:srcRect/>
          <a:stretch>
            <a:fillRect/>
          </a:stretch>
        </p:blipFill>
        <p:spPr>
          <a:xfrm>
            <a:off x="5765653" y="238423"/>
            <a:ext cx="1017319" cy="1017319"/>
          </a:xfrm>
          <a:prstGeom prst="rect">
            <a:avLst/>
          </a:prstGeom>
        </p:spPr>
      </p:pic>
      <p:sp>
        <p:nvSpPr>
          <p:cNvPr id="24" name="TextBox 24"/>
          <p:cNvSpPr txBox="1"/>
          <p:nvPr/>
        </p:nvSpPr>
        <p:spPr>
          <a:xfrm>
            <a:off x="4056048" y="484852"/>
            <a:ext cx="6967150"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RETAIL</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36822" y="1461508"/>
            <a:ext cx="8892210" cy="10052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The sale of goods and services to the public for consumption</a:t>
            </a:r>
          </a:p>
        </p:txBody>
      </p:sp>
      <p:sp>
        <p:nvSpPr>
          <p:cNvPr id="30" name="TextBox 30"/>
          <p:cNvSpPr txBox="1"/>
          <p:nvPr/>
        </p:nvSpPr>
        <p:spPr>
          <a:xfrm>
            <a:off x="1028700" y="4605376"/>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535323" y="5164943"/>
            <a:ext cx="4428135" cy="2066290"/>
          </a:xfrm>
          <a:prstGeom prst="rect">
            <a:avLst/>
          </a:prstGeom>
        </p:spPr>
        <p:txBody>
          <a:bodyPr lIns="0" tIns="0" rIns="0" bIns="0" rtlCol="0" anchor="t">
            <a:spAutoFit/>
          </a:bodyPr>
          <a:lstStyle/>
          <a:p>
            <a:pPr marL="367031" lvl="1" indent="-183515">
              <a:lnSpc>
                <a:spcPts val="2720"/>
              </a:lnSpc>
              <a:buFont typeface="Arial"/>
              <a:buChar char="•"/>
            </a:pPr>
            <a:r>
              <a:rPr lang="en-US" sz="1700">
                <a:solidFill>
                  <a:srgbClr val="000000"/>
                </a:solidFill>
                <a:latin typeface="Poppins"/>
              </a:rPr>
              <a:t>Warehouse Operative</a:t>
            </a:r>
          </a:p>
          <a:p>
            <a:pPr marL="367031" lvl="1" indent="-183515">
              <a:lnSpc>
                <a:spcPts val="2720"/>
              </a:lnSpc>
              <a:buFont typeface="Arial"/>
              <a:buChar char="•"/>
            </a:pPr>
            <a:r>
              <a:rPr lang="en-US" sz="1700">
                <a:solidFill>
                  <a:srgbClr val="000000"/>
                </a:solidFill>
                <a:latin typeface="Poppins"/>
              </a:rPr>
              <a:t>Shelf Stacker</a:t>
            </a:r>
          </a:p>
          <a:p>
            <a:pPr marL="367031" lvl="1" indent="-183515">
              <a:lnSpc>
                <a:spcPts val="2720"/>
              </a:lnSpc>
              <a:buFont typeface="Arial"/>
              <a:buChar char="•"/>
            </a:pPr>
            <a:r>
              <a:rPr lang="en-US" sz="1700">
                <a:solidFill>
                  <a:srgbClr val="000000"/>
                </a:solidFill>
                <a:latin typeface="Poppins"/>
              </a:rPr>
              <a:t>Cashier</a:t>
            </a:r>
          </a:p>
          <a:p>
            <a:pPr marL="367031" lvl="1" indent="-183515">
              <a:lnSpc>
                <a:spcPts val="2720"/>
              </a:lnSpc>
              <a:buFont typeface="Arial"/>
              <a:buChar char="•"/>
            </a:pPr>
            <a:r>
              <a:rPr lang="en-US" sz="1700">
                <a:solidFill>
                  <a:srgbClr val="000000"/>
                </a:solidFill>
                <a:latin typeface="Poppins"/>
              </a:rPr>
              <a:t>Store worker</a:t>
            </a:r>
          </a:p>
          <a:p>
            <a:pPr marL="367031" lvl="1" indent="-183515">
              <a:lnSpc>
                <a:spcPts val="2720"/>
              </a:lnSpc>
              <a:buFont typeface="Arial"/>
              <a:buChar char="•"/>
            </a:pPr>
            <a:r>
              <a:rPr lang="en-US" sz="1700">
                <a:solidFill>
                  <a:srgbClr val="000000"/>
                </a:solidFill>
                <a:latin typeface="Poppins"/>
              </a:rPr>
              <a:t>Management graduate scheme</a:t>
            </a:r>
          </a:p>
          <a:p>
            <a:pPr marL="367031" lvl="1" indent="-183515">
              <a:lnSpc>
                <a:spcPts val="2720"/>
              </a:lnSpc>
              <a:buFont typeface="Arial"/>
              <a:buChar char="•"/>
            </a:pPr>
            <a:r>
              <a:rPr lang="en-US" sz="1700">
                <a:solidFill>
                  <a:srgbClr val="000000"/>
                </a:solidFill>
                <a:latin typeface="Poppins"/>
              </a:rPr>
              <a:t>Assistant Store Manager</a:t>
            </a:r>
          </a:p>
        </p:txBody>
      </p:sp>
      <p:sp>
        <p:nvSpPr>
          <p:cNvPr id="32" name="TextBox 32"/>
          <p:cNvSpPr txBox="1"/>
          <p:nvPr/>
        </p:nvSpPr>
        <p:spPr>
          <a:xfrm>
            <a:off x="7434938" y="4595307"/>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933350" y="5174468"/>
            <a:ext cx="5321673" cy="2111705"/>
          </a:xfrm>
          <a:prstGeom prst="rect">
            <a:avLst/>
          </a:prstGeom>
        </p:spPr>
        <p:txBody>
          <a:bodyPr lIns="0" tIns="0" rIns="0" bIns="0" rtlCol="0" anchor="t">
            <a:spAutoFit/>
          </a:bodyPr>
          <a:lstStyle/>
          <a:p>
            <a:pPr marL="387219" lvl="1" indent="-193610">
              <a:lnSpc>
                <a:spcPts val="2869"/>
              </a:lnSpc>
              <a:buFont typeface="Arial"/>
              <a:buChar char="•"/>
            </a:pPr>
            <a:r>
              <a:rPr lang="en-US" sz="1793">
                <a:solidFill>
                  <a:srgbClr val="000000"/>
                </a:solidFill>
                <a:latin typeface="Poppins"/>
              </a:rPr>
              <a:t>For entry level roles, GCSEs may be required, although some employers may be flexible, offering on the job training.</a:t>
            </a:r>
          </a:p>
          <a:p>
            <a:pPr marL="365630" lvl="1" indent="-182815">
              <a:lnSpc>
                <a:spcPts val="2709"/>
              </a:lnSpc>
              <a:spcBef>
                <a:spcPct val="0"/>
              </a:spcBef>
              <a:buFont typeface="Arial"/>
              <a:buChar char="•"/>
            </a:pPr>
            <a:r>
              <a:rPr lang="en-US" sz="1693">
                <a:solidFill>
                  <a:srgbClr val="000000"/>
                </a:solidFill>
                <a:latin typeface="Poppins"/>
              </a:rPr>
              <a:t>For apprenticeships, GCSEs will be required for entry, with a degree required for management graduate schemes.</a:t>
            </a:r>
          </a:p>
        </p:txBody>
      </p:sp>
      <p:sp>
        <p:nvSpPr>
          <p:cNvPr id="34" name="TextBox 34"/>
          <p:cNvSpPr txBox="1"/>
          <p:nvPr/>
        </p:nvSpPr>
        <p:spPr>
          <a:xfrm>
            <a:off x="14666564"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cs typeface="Poppins Bold"/>
              </a:rPr>
              <a:t>31,000</a:t>
            </a:r>
          </a:p>
        </p:txBody>
      </p:sp>
      <p:sp>
        <p:nvSpPr>
          <p:cNvPr id="35" name="TextBox 35"/>
          <p:cNvSpPr txBox="1"/>
          <p:nvPr/>
        </p:nvSpPr>
        <p:spPr>
          <a:xfrm>
            <a:off x="11064049"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£20,300</a:t>
            </a:r>
          </a:p>
        </p:txBody>
      </p:sp>
      <p:sp>
        <p:nvSpPr>
          <p:cNvPr id="36" name="TextBox 36"/>
          <p:cNvSpPr txBox="1"/>
          <p:nvPr/>
        </p:nvSpPr>
        <p:spPr>
          <a:xfrm>
            <a:off x="3505927"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GCSEs or initial work experience, entering on the job training</a:t>
            </a:r>
          </a:p>
        </p:txBody>
      </p:sp>
      <p:sp>
        <p:nvSpPr>
          <p:cNvPr id="37" name="TextBox 37"/>
          <p:cNvSpPr txBox="1"/>
          <p:nvPr/>
        </p:nvSpPr>
        <p:spPr>
          <a:xfrm>
            <a:off x="6893073"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Qualification (such as T Levels), additional on the job training or retail employer apprenticeship</a:t>
            </a:r>
          </a:p>
        </p:txBody>
      </p:sp>
      <p:sp>
        <p:nvSpPr>
          <p:cNvPr id="38" name="TextBox 38"/>
          <p:cNvSpPr txBox="1"/>
          <p:nvPr/>
        </p:nvSpPr>
        <p:spPr>
          <a:xfrm>
            <a:off x="10207584"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Career progression following apprenticeship, work experience or employer training</a:t>
            </a:r>
          </a:p>
        </p:txBody>
      </p:sp>
      <p:sp>
        <p:nvSpPr>
          <p:cNvPr id="39" name="TextBox 39"/>
          <p:cNvSpPr txBox="1"/>
          <p:nvPr/>
        </p:nvSpPr>
        <p:spPr>
          <a:xfrm>
            <a:off x="67691" y="9995218"/>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Gov.uk, Milkround, Prospects</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762855" y="2869986"/>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008037"/>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7675099" y="3415159"/>
            <a:ext cx="9525" cy="580390"/>
          </a:xfrm>
          <a:prstGeom prst="rect">
            <a:avLst/>
          </a:prstGeom>
        </p:spPr>
        <p:txBody>
          <a:bodyPr lIns="0" tIns="0" rIns="0" bIns="0" rtlCol="0" anchor="t">
            <a:spAutoFit/>
          </a:bodyPr>
          <a:lstStyle/>
          <a:p>
            <a:pPr algn="ctr">
              <a:lnSpc>
                <a:spcPts val="4759"/>
              </a:lnSpc>
            </a:pPr>
            <a:endParaRPr/>
          </a:p>
        </p:txBody>
      </p:sp>
      <p:sp>
        <p:nvSpPr>
          <p:cNvPr id="46" name="TextBox 46"/>
          <p:cNvSpPr txBox="1"/>
          <p:nvPr/>
        </p:nvSpPr>
        <p:spPr>
          <a:xfrm>
            <a:off x="762855" y="2961696"/>
            <a:ext cx="8892210" cy="1118235"/>
          </a:xfrm>
          <a:prstGeom prst="rect">
            <a:avLst/>
          </a:prstGeom>
        </p:spPr>
        <p:txBody>
          <a:bodyPr lIns="0" tIns="0" rIns="0" bIns="0" rtlCol="0" anchor="t">
            <a:spAutoFit/>
          </a:bodyPr>
          <a:lstStyle/>
          <a:p>
            <a:pPr algn="ctr">
              <a:lnSpc>
                <a:spcPts val="2940"/>
              </a:lnSpc>
              <a:spcBef>
                <a:spcPct val="0"/>
              </a:spcBef>
            </a:pPr>
            <a:r>
              <a:rPr lang="en-US" sz="2100">
                <a:solidFill>
                  <a:srgbClr val="FFFFFF"/>
                </a:solidFill>
                <a:latin typeface="Poppins Italics"/>
              </a:rPr>
              <a:t>Retail is a huge and important sector across the region, and is also changing rapidly, as more customers switch to online and digital shopping, creating exciting new opportunities.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803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89284" y="213970"/>
            <a:ext cx="5601271" cy="814730"/>
          </a:xfrm>
          <a:prstGeom prst="rect">
            <a:avLst/>
          </a:prstGeom>
        </p:spPr>
      </p:pic>
      <p:pic>
        <p:nvPicPr>
          <p:cNvPr id="3" name="Picture 3"/>
          <p:cNvPicPr>
            <a:picLocks noChangeAspect="1"/>
          </p:cNvPicPr>
          <p:nvPr/>
        </p:nvPicPr>
        <p:blipFill>
          <a:blip r:embed="rId4"/>
          <a:srcRect/>
          <a:stretch>
            <a:fillRect/>
          </a:stretch>
        </p:blipFill>
        <p:spPr>
          <a:xfrm>
            <a:off x="14697079" y="658178"/>
            <a:ext cx="2900358" cy="2900358"/>
          </a:xfrm>
          <a:prstGeom prst="rect">
            <a:avLst/>
          </a:prstGeom>
        </p:spPr>
      </p:pic>
      <p:pic>
        <p:nvPicPr>
          <p:cNvPr id="4" name="Picture 4"/>
          <p:cNvPicPr>
            <a:picLocks noChangeAspect="1"/>
          </p:cNvPicPr>
          <p:nvPr/>
        </p:nvPicPr>
        <p:blipFill>
          <a:blip r:embed="rId5"/>
          <a:srcRect/>
          <a:stretch>
            <a:fillRect/>
          </a:stretch>
        </p:blipFill>
        <p:spPr>
          <a:xfrm>
            <a:off x="14773157" y="5809154"/>
            <a:ext cx="2748202" cy="2748202"/>
          </a:xfrm>
          <a:prstGeom prst="rect">
            <a:avLst/>
          </a:prstGeom>
        </p:spPr>
      </p:pic>
      <p:sp>
        <p:nvSpPr>
          <p:cNvPr id="5" name="TextBox 5"/>
          <p:cNvSpPr txBox="1"/>
          <p:nvPr/>
        </p:nvSpPr>
        <p:spPr>
          <a:xfrm>
            <a:off x="1028700" y="2697014"/>
            <a:ext cx="12512349"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HOTEL CHOCOLAT</a:t>
            </a:r>
          </a:p>
        </p:txBody>
      </p:sp>
      <p:sp>
        <p:nvSpPr>
          <p:cNvPr id="6" name="TextBox 6"/>
          <p:cNvSpPr txBox="1"/>
          <p:nvPr/>
        </p:nvSpPr>
        <p:spPr>
          <a:xfrm>
            <a:off x="1078875" y="4195057"/>
            <a:ext cx="13288821" cy="5344733"/>
          </a:xfrm>
          <a:prstGeom prst="rect">
            <a:avLst/>
          </a:prstGeom>
        </p:spPr>
        <p:txBody>
          <a:bodyPr lIns="0" tIns="0" rIns="0" bIns="0" rtlCol="0" anchor="t">
            <a:spAutoFit/>
          </a:bodyPr>
          <a:lstStyle/>
          <a:p>
            <a:pPr marL="560705" marR="0" lvl="1" indent="-280035" algn="l" defTabSz="914400" rtl="0" eaLnBrk="1" fontAlgn="auto" latinLnBrk="0" hangingPunct="1">
              <a:lnSpc>
                <a:spcPts val="4159"/>
              </a:lnSpc>
              <a:spcBef>
                <a:spcPts val="0"/>
              </a:spcBef>
              <a:spcAft>
                <a:spcPts val="0"/>
              </a:spcAft>
              <a:buClrTx/>
              <a:buSzTx/>
              <a:buFont typeface="Arial"/>
              <a:buChar char="•"/>
              <a:tabLst/>
              <a:defRPr/>
            </a:pPr>
            <a:r>
              <a:rPr kumimoji="0" lang="en-US" sz="2550" b="0" i="0" u="none" strike="noStrike" kern="1200" cap="none" spc="0" normalizeH="0" baseline="0" noProof="0">
                <a:ln>
                  <a:noFill/>
                </a:ln>
                <a:solidFill>
                  <a:srgbClr val="FFFFFF"/>
                </a:solidFill>
                <a:effectLst/>
                <a:uLnTx/>
                <a:uFillTx/>
                <a:latin typeface="Poppins"/>
                <a:ea typeface="+mn-ea"/>
                <a:cs typeface="+mn-cs"/>
              </a:rPr>
              <a:t>Hotel </a:t>
            </a:r>
            <a:r>
              <a:rPr kumimoji="0" lang="en-US" sz="2550" b="0" i="0" u="none" strike="noStrike" kern="1200" cap="none" spc="0" normalizeH="0" baseline="0" noProof="0" err="1">
                <a:ln>
                  <a:noFill/>
                </a:ln>
                <a:solidFill>
                  <a:srgbClr val="FFFFFF"/>
                </a:solidFill>
                <a:effectLst/>
                <a:uLnTx/>
                <a:uFillTx/>
                <a:latin typeface="Poppins"/>
                <a:ea typeface="+mn-ea"/>
                <a:cs typeface="+mn-cs"/>
              </a:rPr>
              <a:t>Chocolat</a:t>
            </a:r>
            <a:r>
              <a:rPr kumimoji="0" lang="en-US" sz="2550" b="0" i="0" u="none" strike="noStrike" kern="1200" cap="none" spc="0" normalizeH="0" baseline="0" noProof="0">
                <a:ln>
                  <a:noFill/>
                </a:ln>
                <a:solidFill>
                  <a:srgbClr val="FFFFFF"/>
                </a:solidFill>
                <a:effectLst/>
                <a:uLnTx/>
                <a:uFillTx/>
                <a:latin typeface="Poppins"/>
                <a:ea typeface="+mn-ea"/>
                <a:cs typeface="+mn-cs"/>
              </a:rPr>
              <a:t> is a British chocolate manufacturer, selling chocolate and cocoa products, online, in store and in cafés</a:t>
            </a:r>
            <a:r>
              <a:rPr lang="en-US" sz="2550">
                <a:solidFill>
                  <a:srgbClr val="FFFFFF"/>
                </a:solidFill>
                <a:latin typeface="Poppins"/>
              </a:rPr>
              <a:t>.</a:t>
            </a:r>
            <a:endParaRPr lang="en-US" sz="2550">
              <a:solidFill>
                <a:srgbClr val="FFFFFF"/>
              </a:solidFill>
              <a:latin typeface="Poppins"/>
              <a:cs typeface="Poppins"/>
            </a:endParaRP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0705" marR="0" lvl="1" indent="-280035" algn="l" defTabSz="914400" rtl="0" eaLnBrk="1" fontAlgn="auto" latinLnBrk="0" hangingPunct="1">
              <a:lnSpc>
                <a:spcPts val="4159"/>
              </a:lnSpc>
              <a:spcBef>
                <a:spcPts val="0"/>
              </a:spcBef>
              <a:spcAft>
                <a:spcPts val="0"/>
              </a:spcAft>
              <a:buClrTx/>
              <a:buSzTx/>
              <a:buFont typeface="Arial"/>
              <a:buChar char="•"/>
              <a:tabLst/>
              <a:defRPr/>
            </a:pPr>
            <a:r>
              <a:rPr kumimoji="0" lang="en-US" sz="2550" b="0" i="0" u="none" strike="noStrike" kern="1200" cap="none" spc="0" normalizeH="0" baseline="0" noProof="0">
                <a:ln>
                  <a:noFill/>
                </a:ln>
                <a:solidFill>
                  <a:srgbClr val="FFFFFF"/>
                </a:solidFill>
                <a:effectLst/>
                <a:uLnTx/>
                <a:uFillTx/>
                <a:latin typeface="Poppins"/>
                <a:ea typeface="+mn-ea"/>
                <a:cs typeface="+mn-cs"/>
              </a:rPr>
              <a:t>Hotel </a:t>
            </a:r>
            <a:r>
              <a:rPr kumimoji="0" lang="en-US" sz="2550" b="0" i="0" u="none" strike="noStrike" kern="1200" cap="none" spc="0" normalizeH="0" baseline="0" noProof="0" err="1">
                <a:ln>
                  <a:noFill/>
                </a:ln>
                <a:solidFill>
                  <a:srgbClr val="FFFFFF"/>
                </a:solidFill>
                <a:effectLst/>
                <a:uLnTx/>
                <a:uFillTx/>
                <a:latin typeface="Poppins"/>
                <a:ea typeface="+mn-ea"/>
                <a:cs typeface="+mn-cs"/>
              </a:rPr>
              <a:t>Chocolat</a:t>
            </a:r>
            <a:r>
              <a:rPr kumimoji="0" lang="en-US" sz="2550" b="0" i="0" u="none" strike="noStrike" kern="1200" cap="none" spc="0" normalizeH="0" baseline="0" noProof="0">
                <a:ln>
                  <a:noFill/>
                </a:ln>
                <a:solidFill>
                  <a:srgbClr val="FFFFFF"/>
                </a:solidFill>
                <a:effectLst/>
                <a:uLnTx/>
                <a:uFillTx/>
                <a:latin typeface="Poppins"/>
                <a:ea typeface="+mn-ea"/>
                <a:cs typeface="+mn-cs"/>
              </a:rPr>
              <a:t> has a factory outlet in </a:t>
            </a:r>
            <a:r>
              <a:rPr kumimoji="0" lang="en-US" sz="2550" b="0" i="0" u="none" strike="noStrike" kern="1200" cap="none" spc="0" normalizeH="0" baseline="0" noProof="0">
                <a:ln>
                  <a:noFill/>
                </a:ln>
                <a:solidFill>
                  <a:srgbClr val="FFFFFF"/>
                </a:solidFill>
                <a:effectLst/>
                <a:uLnTx/>
                <a:uFillTx/>
                <a:latin typeface="Poppins Bold"/>
                <a:ea typeface="+mn-ea"/>
                <a:cs typeface="+mn-cs"/>
              </a:rPr>
              <a:t>Huntingdonshire</a:t>
            </a:r>
            <a:r>
              <a:rPr kumimoji="0" lang="en-US" sz="2550" b="0" i="0" u="none" strike="noStrike" kern="1200" cap="none" spc="0" normalizeH="0" baseline="0" noProof="0">
                <a:ln>
                  <a:noFill/>
                </a:ln>
                <a:solidFill>
                  <a:srgbClr val="FFFFFF"/>
                </a:solidFill>
                <a:effectLst/>
                <a:uLnTx/>
                <a:uFillTx/>
                <a:latin typeface="Poppins"/>
                <a:ea typeface="+mn-ea"/>
                <a:cs typeface="+mn-cs"/>
              </a:rPr>
              <a:t>, so there are customer facing retail opportunities in the shop and café, but also opportunities in the factory, including in packing, manufacturing and digital.</a:t>
            </a:r>
            <a:endParaRPr lang="en-US" sz="2550" b="0" i="0" u="none" strike="noStrike" kern="1200" cap="none" spc="0" normalizeH="0" baseline="0" noProof="0">
              <a:ln>
                <a:noFill/>
              </a:ln>
              <a:solidFill>
                <a:srgbClr val="FFFFFF"/>
              </a:solidFill>
              <a:effectLst/>
              <a:uLnTx/>
              <a:uFillTx/>
              <a:latin typeface="Poppins"/>
              <a:cs typeface="Poppins"/>
            </a:endParaRP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0705" marR="0" lvl="1" indent="-280035" algn="l" defTabSz="914400" rtl="0" eaLnBrk="1" fontAlgn="auto" latinLnBrk="0" hangingPunct="1">
              <a:lnSpc>
                <a:spcPts val="4159"/>
              </a:lnSpc>
              <a:spcBef>
                <a:spcPts val="0"/>
              </a:spcBef>
              <a:spcAft>
                <a:spcPts val="0"/>
              </a:spcAft>
              <a:buClrTx/>
              <a:buSzTx/>
              <a:buFont typeface="Arial"/>
              <a:buChar char="•"/>
              <a:tabLst/>
              <a:defRPr/>
            </a:pPr>
            <a:r>
              <a:rPr kumimoji="0" lang="en-US" sz="2550"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with retail roles requiring GCSEs, with some more technical roles requiring specific qualifications including A Levels or T Levels, or specific on the job training.</a:t>
            </a:r>
            <a:endParaRPr lang="en-US" sz="2550" b="0" i="0" u="none" strike="noStrike" kern="1200" cap="none" spc="0" normalizeH="0" baseline="0" noProof="0">
              <a:ln>
                <a:noFill/>
              </a:ln>
              <a:solidFill>
                <a:srgbClr val="FFFFFF"/>
              </a:solidFill>
              <a:effectLst/>
              <a:uLnTx/>
              <a:uFillTx/>
              <a:latin typeface="Poppins"/>
              <a:cs typeface="Poppins"/>
            </a:endParaRPr>
          </a:p>
        </p:txBody>
      </p:sp>
      <p:sp>
        <p:nvSpPr>
          <p:cNvPr id="7" name="TextBox 7"/>
          <p:cNvSpPr txBox="1"/>
          <p:nvPr/>
        </p:nvSpPr>
        <p:spPr>
          <a:xfrm>
            <a:off x="1028700" y="1527858"/>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45277" y="-641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03989E"/>
            </a:solidFill>
          </p:spPr>
        </p:sp>
      </p:grpSp>
      <p:grpSp>
        <p:nvGrpSpPr>
          <p:cNvPr id="4" name="Group 4"/>
          <p:cNvGrpSpPr/>
          <p:nvPr/>
        </p:nvGrpSpPr>
        <p:grpSpPr>
          <a:xfrm>
            <a:off x="14666564" y="-641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03989E"/>
            </a:solidFill>
          </p:spPr>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03989E"/>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a:solidFill>
                    <a:srgbClr val="FFFFFF"/>
                  </a:solidFill>
                  <a:latin typeface="Poppins Bold"/>
                </a:rPr>
                <a:t>Skills</a:t>
              </a:r>
            </a:p>
            <a:p>
              <a:pPr algn="ctr">
                <a:lnSpc>
                  <a:spcPts val="3039"/>
                </a:lnSpc>
              </a:pPr>
              <a:r>
                <a:rPr lang="en-US" sz="1899">
                  <a:solidFill>
                    <a:srgbClr val="FFFFFF"/>
                  </a:solidFill>
                  <a:latin typeface="Poppins"/>
                </a:rPr>
                <a:t>Patience</a:t>
              </a:r>
            </a:p>
            <a:p>
              <a:pPr algn="ctr">
                <a:lnSpc>
                  <a:spcPts val="3039"/>
                </a:lnSpc>
              </a:pPr>
              <a:r>
                <a:rPr lang="en-US" sz="1899">
                  <a:solidFill>
                    <a:srgbClr val="FFFFFF"/>
                  </a:solidFill>
                  <a:latin typeface="Poppins"/>
                </a:rPr>
                <a:t>Empathy</a:t>
              </a:r>
            </a:p>
            <a:p>
              <a:pPr algn="ctr">
                <a:lnSpc>
                  <a:spcPts val="3039"/>
                </a:lnSpc>
              </a:pPr>
              <a:r>
                <a:rPr lang="en-US" sz="1899">
                  <a:solidFill>
                    <a:srgbClr val="FFFFFF"/>
                  </a:solidFill>
                  <a:latin typeface="Poppins"/>
                </a:rPr>
                <a:t>Creativity</a:t>
              </a:r>
            </a:p>
            <a:p>
              <a:pPr algn="ctr">
                <a:lnSpc>
                  <a:spcPts val="3039"/>
                </a:lnSpc>
              </a:pPr>
              <a:r>
                <a:rPr lang="en-US" sz="1899">
                  <a:solidFill>
                    <a:srgbClr val="FFFFFF"/>
                  </a:solidFill>
                  <a:latin typeface="Poppins"/>
                </a:rPr>
                <a:t>Communication skills</a:t>
              </a:r>
            </a:p>
            <a:p>
              <a:pPr algn="ctr">
                <a:lnSpc>
                  <a:spcPts val="3039"/>
                </a:lnSpc>
              </a:pPr>
              <a:r>
                <a:rPr lang="en-US" sz="1899">
                  <a:solidFill>
                    <a:srgbClr val="FFFFFF"/>
                  </a:solidFill>
                  <a:latin typeface="Poppins"/>
                </a:rPr>
                <a:t>Enthusiasm</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03989E"/>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868689" y="4487431"/>
            <a:ext cx="5441381" cy="2932240"/>
            <a:chOff x="0" y="0"/>
            <a:chExt cx="6586034" cy="3549068"/>
          </a:xfrm>
        </p:grpSpPr>
        <p:sp>
          <p:nvSpPr>
            <p:cNvPr id="13" name="Freeform 13"/>
            <p:cNvSpPr/>
            <p:nvPr/>
          </p:nvSpPr>
          <p:spPr>
            <a:xfrm>
              <a:off x="0" y="0"/>
              <a:ext cx="6586034" cy="3549068"/>
            </a:xfrm>
            <a:custGeom>
              <a:avLst/>
              <a:gdLst/>
              <a:ahLst/>
              <a:cxnLst/>
              <a:rect l="l" t="t" r="r" b="b"/>
              <a:pathLst>
                <a:path w="6586034" h="3549068">
                  <a:moveTo>
                    <a:pt x="6586034" y="279400"/>
                  </a:moveTo>
                  <a:lnTo>
                    <a:pt x="6586034" y="0"/>
                  </a:lnTo>
                  <a:lnTo>
                    <a:pt x="0" y="0"/>
                  </a:lnTo>
                  <a:lnTo>
                    <a:pt x="0" y="3549068"/>
                  </a:lnTo>
                  <a:lnTo>
                    <a:pt x="6586034" y="3549068"/>
                  </a:lnTo>
                  <a:lnTo>
                    <a:pt x="6586034" y="279400"/>
                  </a:lnTo>
                  <a:close/>
                  <a:moveTo>
                    <a:pt x="6507293" y="279400"/>
                  </a:moveTo>
                  <a:lnTo>
                    <a:pt x="6507293" y="3470328"/>
                  </a:lnTo>
                  <a:lnTo>
                    <a:pt x="78740" y="3470328"/>
                  </a:lnTo>
                  <a:lnTo>
                    <a:pt x="78740" y="78740"/>
                  </a:lnTo>
                  <a:lnTo>
                    <a:pt x="6507293" y="78740"/>
                  </a:lnTo>
                  <a:lnTo>
                    <a:pt x="6507293" y="279400"/>
                  </a:lnTo>
                  <a:close/>
                </a:path>
              </a:pathLst>
            </a:custGeom>
            <a:solidFill>
              <a:srgbClr val="03989E"/>
            </a:solidFill>
          </p:spPr>
        </p:sp>
      </p:grpSp>
      <p:grpSp>
        <p:nvGrpSpPr>
          <p:cNvPr id="14" name="Group 14"/>
          <p:cNvGrpSpPr/>
          <p:nvPr/>
        </p:nvGrpSpPr>
        <p:grpSpPr>
          <a:xfrm>
            <a:off x="6553687" y="4506481"/>
            <a:ext cx="5767182" cy="2913190"/>
            <a:chOff x="0" y="0"/>
            <a:chExt cx="6980370" cy="3526011"/>
          </a:xfrm>
        </p:grpSpPr>
        <p:sp>
          <p:nvSpPr>
            <p:cNvPr id="15" name="Freeform 15"/>
            <p:cNvSpPr/>
            <p:nvPr/>
          </p:nvSpPr>
          <p:spPr>
            <a:xfrm>
              <a:off x="0" y="0"/>
              <a:ext cx="6980370" cy="3526010"/>
            </a:xfrm>
            <a:custGeom>
              <a:avLst/>
              <a:gdLst/>
              <a:ahLst/>
              <a:cxnLst/>
              <a:rect l="l" t="t" r="r" b="b"/>
              <a:pathLst>
                <a:path w="6980370" h="3526010">
                  <a:moveTo>
                    <a:pt x="6980370" y="279400"/>
                  </a:moveTo>
                  <a:lnTo>
                    <a:pt x="6980370" y="0"/>
                  </a:lnTo>
                  <a:lnTo>
                    <a:pt x="0" y="0"/>
                  </a:lnTo>
                  <a:lnTo>
                    <a:pt x="0" y="3526010"/>
                  </a:lnTo>
                  <a:lnTo>
                    <a:pt x="6980370" y="3526010"/>
                  </a:lnTo>
                  <a:lnTo>
                    <a:pt x="6980370" y="279400"/>
                  </a:lnTo>
                  <a:close/>
                  <a:moveTo>
                    <a:pt x="6901630" y="279400"/>
                  </a:moveTo>
                  <a:lnTo>
                    <a:pt x="6901630" y="3447271"/>
                  </a:lnTo>
                  <a:lnTo>
                    <a:pt x="78740" y="3447271"/>
                  </a:lnTo>
                  <a:lnTo>
                    <a:pt x="78740" y="78740"/>
                  </a:lnTo>
                  <a:lnTo>
                    <a:pt x="6901630" y="78740"/>
                  </a:lnTo>
                  <a:lnTo>
                    <a:pt x="6901630" y="279400"/>
                  </a:lnTo>
                  <a:close/>
                </a:path>
              </a:pathLst>
            </a:custGeom>
            <a:solidFill>
              <a:srgbClr val="03989E"/>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03989E"/>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a:stretch>
            <a:fillRect/>
          </a:stretch>
        </p:blipFill>
        <p:spPr>
          <a:xfrm>
            <a:off x="1375312" y="7381710"/>
            <a:ext cx="1447831" cy="1593196"/>
          </a:xfrm>
          <a:prstGeom prst="rect">
            <a:avLst/>
          </a:prstGeom>
        </p:spPr>
      </p:pic>
      <p:pic>
        <p:nvPicPr>
          <p:cNvPr id="22" name="Picture 22"/>
          <p:cNvPicPr>
            <a:picLocks noChangeAspect="1"/>
          </p:cNvPicPr>
          <p:nvPr/>
        </p:nvPicPr>
        <p:blipFill>
          <a:blip r:embed="rId5"/>
          <a:srcRect/>
          <a:stretch>
            <a:fillRect/>
          </a:stretch>
        </p:blipFill>
        <p:spPr>
          <a:xfrm>
            <a:off x="15217624" y="7419670"/>
            <a:ext cx="1400985" cy="1591119"/>
          </a:xfrm>
          <a:prstGeom prst="rect">
            <a:avLst/>
          </a:prstGeom>
        </p:spPr>
      </p:pic>
      <p:pic>
        <p:nvPicPr>
          <p:cNvPr id="23" name="Picture 23"/>
          <p:cNvPicPr>
            <a:picLocks noChangeAspect="1"/>
          </p:cNvPicPr>
          <p:nvPr/>
        </p:nvPicPr>
        <p:blipFill>
          <a:blip r:embed="rId6"/>
          <a:srcRect/>
          <a:stretch>
            <a:fillRect/>
          </a:stretch>
        </p:blipFill>
        <p:spPr>
          <a:xfrm>
            <a:off x="6587934" y="213652"/>
            <a:ext cx="1022723" cy="1022723"/>
          </a:xfrm>
          <a:prstGeom prst="rect">
            <a:avLst/>
          </a:prstGeom>
        </p:spPr>
      </p:pic>
      <p:sp>
        <p:nvSpPr>
          <p:cNvPr id="24" name="TextBox 24"/>
          <p:cNvSpPr txBox="1"/>
          <p:nvPr/>
        </p:nvSpPr>
        <p:spPr>
          <a:xfrm>
            <a:off x="4056048" y="484852"/>
            <a:ext cx="6967150"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EDUCATION</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68689" y="1486895"/>
            <a:ext cx="8892210" cy="10052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Teaching and the transfer of knowledge to children and young adults</a:t>
            </a:r>
          </a:p>
        </p:txBody>
      </p:sp>
      <p:sp>
        <p:nvSpPr>
          <p:cNvPr id="30" name="TextBox 30"/>
          <p:cNvSpPr txBox="1"/>
          <p:nvPr/>
        </p:nvSpPr>
        <p:spPr>
          <a:xfrm>
            <a:off x="868689" y="4662170"/>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375312" y="5133975"/>
            <a:ext cx="4406850" cy="2005375"/>
          </a:xfrm>
          <a:prstGeom prst="rect">
            <a:avLst/>
          </a:prstGeom>
        </p:spPr>
        <p:txBody>
          <a:bodyPr lIns="0" tIns="0" rIns="0" bIns="0" rtlCol="0" anchor="t">
            <a:spAutoFit/>
          </a:bodyPr>
          <a:lstStyle/>
          <a:p>
            <a:pPr marL="436400" lvl="1" indent="-218200">
              <a:lnSpc>
                <a:spcPts val="3234"/>
              </a:lnSpc>
              <a:buFont typeface="Arial"/>
              <a:buChar char="•"/>
            </a:pPr>
            <a:r>
              <a:rPr lang="en-US" sz="2021">
                <a:solidFill>
                  <a:srgbClr val="000000"/>
                </a:solidFill>
                <a:latin typeface="Poppins"/>
              </a:rPr>
              <a:t>Trainee Teacher</a:t>
            </a:r>
          </a:p>
          <a:p>
            <a:pPr marL="436400" lvl="1" indent="-218200">
              <a:lnSpc>
                <a:spcPts val="3234"/>
              </a:lnSpc>
              <a:buFont typeface="Arial"/>
              <a:buChar char="•"/>
            </a:pPr>
            <a:r>
              <a:rPr lang="en-US" sz="2021">
                <a:solidFill>
                  <a:srgbClr val="000000"/>
                </a:solidFill>
                <a:latin typeface="Poppins"/>
              </a:rPr>
              <a:t>Teaching Assistant</a:t>
            </a:r>
          </a:p>
          <a:p>
            <a:pPr marL="436400" lvl="1" indent="-218200">
              <a:lnSpc>
                <a:spcPts val="3234"/>
              </a:lnSpc>
              <a:buFont typeface="Arial"/>
              <a:buChar char="•"/>
            </a:pPr>
            <a:r>
              <a:rPr lang="en-US" sz="2021">
                <a:solidFill>
                  <a:srgbClr val="000000"/>
                </a:solidFill>
                <a:latin typeface="Poppins"/>
              </a:rPr>
              <a:t>Classroom Support Worker</a:t>
            </a:r>
          </a:p>
          <a:p>
            <a:pPr marL="436400" lvl="1" indent="-218200">
              <a:lnSpc>
                <a:spcPts val="3234"/>
              </a:lnSpc>
              <a:buFont typeface="Arial"/>
              <a:buChar char="•"/>
            </a:pPr>
            <a:r>
              <a:rPr lang="en-US" sz="2021">
                <a:solidFill>
                  <a:srgbClr val="000000"/>
                </a:solidFill>
                <a:latin typeface="Poppins"/>
              </a:rPr>
              <a:t>Playground Supervisor</a:t>
            </a:r>
          </a:p>
          <a:p>
            <a:pPr marL="436400" lvl="1" indent="-218200">
              <a:lnSpc>
                <a:spcPts val="3234"/>
              </a:lnSpc>
              <a:buFont typeface="Arial"/>
              <a:buChar char="•"/>
            </a:pPr>
            <a:r>
              <a:rPr lang="en-US" sz="2021">
                <a:solidFill>
                  <a:srgbClr val="000000"/>
                </a:solidFill>
                <a:latin typeface="Poppins"/>
              </a:rPr>
              <a:t>School Receptionist</a:t>
            </a:r>
          </a:p>
        </p:txBody>
      </p:sp>
      <p:sp>
        <p:nvSpPr>
          <p:cNvPr id="32" name="TextBox 32"/>
          <p:cNvSpPr txBox="1"/>
          <p:nvPr/>
        </p:nvSpPr>
        <p:spPr>
          <a:xfrm>
            <a:off x="7354800" y="4675482"/>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790738" y="5162550"/>
            <a:ext cx="5293079" cy="2058977"/>
          </a:xfrm>
          <a:prstGeom prst="rect">
            <a:avLst/>
          </a:prstGeom>
        </p:spPr>
        <p:txBody>
          <a:bodyPr lIns="0" tIns="0" rIns="0" bIns="0" rtlCol="0" anchor="t">
            <a:spAutoFit/>
          </a:bodyPr>
          <a:lstStyle/>
          <a:p>
            <a:pPr marL="317148" lvl="1" indent="-158574">
              <a:lnSpc>
                <a:spcPts val="2350"/>
              </a:lnSpc>
              <a:buFont typeface="Arial"/>
              <a:buChar char="•"/>
            </a:pPr>
            <a:r>
              <a:rPr lang="en-US" sz="1468">
                <a:solidFill>
                  <a:srgbClr val="000000"/>
                </a:solidFill>
                <a:latin typeface="Poppins"/>
              </a:rPr>
              <a:t>To become a Teacher a degree level qualification is required, as well as a teacher training PGCE, whereas Support Workers may require Education and Childcare qualifications such as T Levels.</a:t>
            </a:r>
          </a:p>
          <a:p>
            <a:pPr marL="317148" lvl="1" indent="-158574">
              <a:lnSpc>
                <a:spcPts val="2350"/>
              </a:lnSpc>
              <a:spcBef>
                <a:spcPct val="0"/>
              </a:spcBef>
              <a:buFont typeface="Arial"/>
              <a:buChar char="•"/>
            </a:pPr>
            <a:r>
              <a:rPr lang="en-US" sz="1468">
                <a:solidFill>
                  <a:srgbClr val="000000"/>
                </a:solidFill>
                <a:latin typeface="Poppins"/>
              </a:rPr>
              <a:t>To become a Teaching Assistant, GCSEs English and Maths are needed, and a qualification in childcare or nursery work can be an advantage.</a:t>
            </a:r>
          </a:p>
        </p:txBody>
      </p:sp>
      <p:sp>
        <p:nvSpPr>
          <p:cNvPr id="34" name="TextBox 34"/>
          <p:cNvSpPr txBox="1"/>
          <p:nvPr/>
        </p:nvSpPr>
        <p:spPr>
          <a:xfrm>
            <a:off x="14666564"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48,400</a:t>
            </a:r>
          </a:p>
        </p:txBody>
      </p:sp>
      <p:sp>
        <p:nvSpPr>
          <p:cNvPr id="35" name="TextBox 35"/>
          <p:cNvSpPr txBox="1"/>
          <p:nvPr/>
        </p:nvSpPr>
        <p:spPr>
          <a:xfrm>
            <a:off x="11064049"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£30,800</a:t>
            </a:r>
          </a:p>
        </p:txBody>
      </p:sp>
      <p:sp>
        <p:nvSpPr>
          <p:cNvPr id="36" name="TextBox 36"/>
          <p:cNvSpPr txBox="1"/>
          <p:nvPr/>
        </p:nvSpPr>
        <p:spPr>
          <a:xfrm>
            <a:off x="3505927" y="8816657"/>
            <a:ext cx="2624343"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a:t>
            </a:r>
          </a:p>
          <a:p>
            <a:pPr algn="ctr">
              <a:lnSpc>
                <a:spcPts val="2239"/>
              </a:lnSpc>
            </a:pPr>
            <a:r>
              <a:rPr lang="en-US" sz="1599">
                <a:solidFill>
                  <a:srgbClr val="000000"/>
                </a:solidFill>
                <a:latin typeface="Poppins"/>
              </a:rPr>
              <a:t>In the subjects you want to teach</a:t>
            </a:r>
          </a:p>
          <a:p>
            <a:pPr algn="ctr">
              <a:lnSpc>
                <a:spcPts val="2239"/>
              </a:lnSpc>
            </a:pPr>
            <a:r>
              <a:rPr lang="en-US" sz="1599">
                <a:solidFill>
                  <a:srgbClr val="000000"/>
                </a:solidFill>
                <a:latin typeface="Poppins"/>
              </a:rPr>
              <a:t>Or T Levels in Education and Childcare</a:t>
            </a:r>
          </a:p>
        </p:txBody>
      </p:sp>
      <p:sp>
        <p:nvSpPr>
          <p:cNvPr id="37" name="TextBox 37"/>
          <p:cNvSpPr txBox="1"/>
          <p:nvPr/>
        </p:nvSpPr>
        <p:spPr>
          <a:xfrm>
            <a:off x="6553687" y="8816657"/>
            <a:ext cx="3416092"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the subject you want to teach Or Education or childcare qualification</a:t>
            </a:r>
          </a:p>
        </p:txBody>
      </p:sp>
      <p:sp>
        <p:nvSpPr>
          <p:cNvPr id="38" name="TextBox 38"/>
          <p:cNvSpPr txBox="1"/>
          <p:nvPr/>
        </p:nvSpPr>
        <p:spPr>
          <a:xfrm>
            <a:off x="10207584" y="8816657"/>
            <a:ext cx="2624343" cy="55943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PGCE, or work experience as a Teaching Assistant</a:t>
            </a:r>
          </a:p>
        </p:txBody>
      </p:sp>
      <p:sp>
        <p:nvSpPr>
          <p:cNvPr id="39" name="TextBox 39"/>
          <p:cNvSpPr txBox="1"/>
          <p:nvPr/>
        </p:nvSpPr>
        <p:spPr>
          <a:xfrm>
            <a:off x="89928" y="9879331"/>
            <a:ext cx="2570769" cy="40766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Gov.uk, Milkround, Prospects, Get Into Teaching</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778788" y="2876410"/>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03989E"/>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926722" y="2938666"/>
            <a:ext cx="8892210" cy="1198880"/>
          </a:xfrm>
          <a:prstGeom prst="rect">
            <a:avLst/>
          </a:prstGeom>
        </p:spPr>
        <p:txBody>
          <a:bodyPr lIns="0" tIns="0" rIns="0" bIns="0" rtlCol="0" anchor="t">
            <a:spAutoFit/>
          </a:bodyPr>
          <a:lstStyle/>
          <a:p>
            <a:pPr algn="ctr">
              <a:lnSpc>
                <a:spcPts val="3220"/>
              </a:lnSpc>
              <a:spcBef>
                <a:spcPct val="0"/>
              </a:spcBef>
            </a:pPr>
            <a:r>
              <a:rPr lang="en-US" sz="2300">
                <a:solidFill>
                  <a:srgbClr val="FFFFFF"/>
                </a:solidFill>
                <a:latin typeface="Poppins Italics"/>
              </a:rPr>
              <a:t>Education is a crucial sector locally and nationally, with opportunities in Cambridgeshire &amp; Peterborough's schools, colleges and world leading universities.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3989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698400" y="1179488"/>
            <a:ext cx="2897715" cy="2897715"/>
          </a:xfrm>
          <a:prstGeom prst="rect">
            <a:avLst/>
          </a:prstGeom>
        </p:spPr>
      </p:pic>
      <p:pic>
        <p:nvPicPr>
          <p:cNvPr id="3" name="Picture 3"/>
          <p:cNvPicPr>
            <a:picLocks noChangeAspect="1"/>
          </p:cNvPicPr>
          <p:nvPr/>
        </p:nvPicPr>
        <p:blipFill>
          <a:blip r:embed="rId3"/>
          <a:srcRect/>
          <a:stretch>
            <a:fillRect/>
          </a:stretch>
        </p:blipFill>
        <p:spPr>
          <a:xfrm>
            <a:off x="14604343" y="5329191"/>
            <a:ext cx="3085829" cy="3085829"/>
          </a:xfrm>
          <a:prstGeom prst="rect">
            <a:avLst/>
          </a:prstGeom>
        </p:spPr>
      </p:pic>
      <p:sp>
        <p:nvSpPr>
          <p:cNvPr id="4" name="TextBox 4"/>
          <p:cNvSpPr txBox="1"/>
          <p:nvPr/>
        </p:nvSpPr>
        <p:spPr>
          <a:xfrm>
            <a:off x="1028700" y="2697014"/>
            <a:ext cx="12512349"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UNIVERSITY OF CAMBRIDGE</a:t>
            </a:r>
          </a:p>
        </p:txBody>
      </p:sp>
      <p:sp>
        <p:nvSpPr>
          <p:cNvPr id="5" name="TextBox 5"/>
          <p:cNvSpPr txBox="1"/>
          <p:nvPr/>
        </p:nvSpPr>
        <p:spPr>
          <a:xfrm>
            <a:off x="1078875" y="4195057"/>
            <a:ext cx="13288821" cy="5744845"/>
          </a:xfrm>
          <a:prstGeom prst="rect">
            <a:avLst/>
          </a:prstGeom>
        </p:spPr>
        <p:txBody>
          <a:bodyPr lIns="0" tIns="0" rIns="0" bIns="0" rtlCol="0" anchor="t">
            <a:spAutoFit/>
          </a:bodyPr>
          <a:lstStyle/>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The University of </a:t>
            </a:r>
            <a:r>
              <a:rPr kumimoji="0" lang="en-US" sz="2599" b="0" i="0" u="none" strike="noStrike" kern="1200" cap="none" spc="0" normalizeH="0" baseline="0" noProof="0">
                <a:ln>
                  <a:noFill/>
                </a:ln>
                <a:solidFill>
                  <a:srgbClr val="FFFFFF"/>
                </a:solidFill>
                <a:effectLst/>
                <a:uLnTx/>
                <a:uFillTx/>
                <a:latin typeface="Poppins Bold"/>
                <a:ea typeface="+mn-ea"/>
                <a:cs typeface="+mn-cs"/>
              </a:rPr>
              <a:t>Cambridge </a:t>
            </a:r>
            <a:r>
              <a:rPr kumimoji="0" lang="en-US" sz="2599" b="0" i="0" u="none" strike="noStrike" kern="1200" cap="none" spc="0" normalizeH="0" baseline="0" noProof="0">
                <a:ln>
                  <a:noFill/>
                </a:ln>
                <a:solidFill>
                  <a:srgbClr val="FFFFFF"/>
                </a:solidFill>
                <a:effectLst/>
                <a:uLnTx/>
                <a:uFillTx/>
                <a:latin typeface="Poppins"/>
                <a:ea typeface="+mn-ea"/>
                <a:cs typeface="+mn-cs"/>
              </a:rPr>
              <a:t>is one of the most prestigious universities in the UK, with over 20,000 students.</a:t>
            </a: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However it is also a major local employer, with over 12,000 staff members working across an array of services. The university has career opportunities available in academia, but also within Digital and IT, student services and support, project management and administrative functions.</a:t>
            </a: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with academic roles requiring a degree, but administrative and support roles requiring GCSEs and either A Levels or an equivalent qualification.</a:t>
            </a:r>
          </a:p>
        </p:txBody>
      </p:sp>
      <p:sp>
        <p:nvSpPr>
          <p:cNvPr id="6" name="TextBox 6"/>
          <p:cNvSpPr txBox="1"/>
          <p:nvPr/>
        </p:nvSpPr>
        <p:spPr>
          <a:xfrm>
            <a:off x="1028700" y="1527858"/>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37373"/>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D7D7D"/>
            </a:solidFill>
          </p:spPr>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7D7D7D"/>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a:solidFill>
                    <a:srgbClr val="FFFFFF"/>
                  </a:solidFill>
                  <a:latin typeface="Poppins Bold"/>
                </a:rPr>
                <a:t>Skills</a:t>
              </a:r>
            </a:p>
            <a:p>
              <a:pPr algn="ctr">
                <a:lnSpc>
                  <a:spcPts val="3039"/>
                </a:lnSpc>
              </a:pPr>
              <a:r>
                <a:rPr lang="en-US" sz="1899">
                  <a:solidFill>
                    <a:srgbClr val="FFFFFF"/>
                  </a:solidFill>
                  <a:latin typeface="Poppins"/>
                </a:rPr>
                <a:t>Scientific knowledge</a:t>
              </a:r>
            </a:p>
            <a:p>
              <a:pPr algn="ctr">
                <a:lnSpc>
                  <a:spcPts val="3039"/>
                </a:lnSpc>
              </a:pPr>
              <a:r>
                <a:rPr lang="en-US" sz="1899">
                  <a:solidFill>
                    <a:srgbClr val="FFFFFF"/>
                  </a:solidFill>
                  <a:latin typeface="Poppins"/>
                </a:rPr>
                <a:t>Empathy</a:t>
              </a:r>
            </a:p>
            <a:p>
              <a:pPr algn="ctr">
                <a:lnSpc>
                  <a:spcPts val="3039"/>
                </a:lnSpc>
              </a:pPr>
              <a:r>
                <a:rPr lang="en-US" sz="1899">
                  <a:solidFill>
                    <a:srgbClr val="FFFFFF"/>
                  </a:solidFill>
                  <a:latin typeface="Poppins"/>
                </a:rPr>
                <a:t>Working under pressure</a:t>
              </a:r>
            </a:p>
            <a:p>
              <a:pPr algn="ctr">
                <a:lnSpc>
                  <a:spcPts val="3039"/>
                </a:lnSpc>
              </a:pPr>
              <a:r>
                <a:rPr lang="en-US" sz="1899">
                  <a:solidFill>
                    <a:srgbClr val="FFFFFF"/>
                  </a:solidFill>
                  <a:latin typeface="Poppins"/>
                </a:rPr>
                <a:t>Methodological thinking</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737373"/>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836822" y="4439367"/>
            <a:ext cx="5441381" cy="3053938"/>
            <a:chOff x="0" y="0"/>
            <a:chExt cx="6586034" cy="3696367"/>
          </a:xfrm>
        </p:grpSpPr>
        <p:sp>
          <p:nvSpPr>
            <p:cNvPr id="13" name="Freeform 13"/>
            <p:cNvSpPr/>
            <p:nvPr/>
          </p:nvSpPr>
          <p:spPr>
            <a:xfrm>
              <a:off x="0" y="0"/>
              <a:ext cx="6586034" cy="3696367"/>
            </a:xfrm>
            <a:custGeom>
              <a:avLst/>
              <a:gdLst/>
              <a:ahLst/>
              <a:cxnLst/>
              <a:rect l="l" t="t" r="r" b="b"/>
              <a:pathLst>
                <a:path w="6586034" h="3696367">
                  <a:moveTo>
                    <a:pt x="6586034" y="279400"/>
                  </a:moveTo>
                  <a:lnTo>
                    <a:pt x="6586034" y="0"/>
                  </a:lnTo>
                  <a:lnTo>
                    <a:pt x="0" y="0"/>
                  </a:lnTo>
                  <a:lnTo>
                    <a:pt x="0" y="3696367"/>
                  </a:lnTo>
                  <a:lnTo>
                    <a:pt x="6586034" y="3696367"/>
                  </a:lnTo>
                  <a:lnTo>
                    <a:pt x="6586034" y="279400"/>
                  </a:lnTo>
                  <a:close/>
                  <a:moveTo>
                    <a:pt x="6507293" y="279400"/>
                  </a:moveTo>
                  <a:lnTo>
                    <a:pt x="6507293" y="3617626"/>
                  </a:lnTo>
                  <a:lnTo>
                    <a:pt x="78740" y="3617626"/>
                  </a:lnTo>
                  <a:lnTo>
                    <a:pt x="78740" y="78740"/>
                  </a:lnTo>
                  <a:lnTo>
                    <a:pt x="6507293" y="78740"/>
                  </a:lnTo>
                  <a:lnTo>
                    <a:pt x="6507293" y="279400"/>
                  </a:lnTo>
                  <a:close/>
                </a:path>
              </a:pathLst>
            </a:custGeom>
            <a:solidFill>
              <a:srgbClr val="7D7D7D"/>
            </a:solidFill>
          </p:spPr>
        </p:sp>
      </p:grpSp>
      <p:grpSp>
        <p:nvGrpSpPr>
          <p:cNvPr id="14" name="Group 14"/>
          <p:cNvGrpSpPr/>
          <p:nvPr/>
        </p:nvGrpSpPr>
        <p:grpSpPr>
          <a:xfrm>
            <a:off x="6521820" y="4439367"/>
            <a:ext cx="5767182" cy="3053938"/>
            <a:chOff x="0" y="0"/>
            <a:chExt cx="6980370" cy="3696367"/>
          </a:xfrm>
        </p:grpSpPr>
        <p:sp>
          <p:nvSpPr>
            <p:cNvPr id="15" name="Freeform 15"/>
            <p:cNvSpPr/>
            <p:nvPr/>
          </p:nvSpPr>
          <p:spPr>
            <a:xfrm>
              <a:off x="0" y="0"/>
              <a:ext cx="6980370" cy="3696367"/>
            </a:xfrm>
            <a:custGeom>
              <a:avLst/>
              <a:gdLst/>
              <a:ahLst/>
              <a:cxnLst/>
              <a:rect l="l" t="t" r="r" b="b"/>
              <a:pathLst>
                <a:path w="6980370" h="3696367">
                  <a:moveTo>
                    <a:pt x="6980370" y="279400"/>
                  </a:moveTo>
                  <a:lnTo>
                    <a:pt x="6980370" y="0"/>
                  </a:lnTo>
                  <a:lnTo>
                    <a:pt x="0" y="0"/>
                  </a:lnTo>
                  <a:lnTo>
                    <a:pt x="0" y="3696367"/>
                  </a:lnTo>
                  <a:lnTo>
                    <a:pt x="6980370" y="3696367"/>
                  </a:lnTo>
                  <a:lnTo>
                    <a:pt x="6980370" y="279400"/>
                  </a:lnTo>
                  <a:close/>
                  <a:moveTo>
                    <a:pt x="6901630" y="279400"/>
                  </a:moveTo>
                  <a:lnTo>
                    <a:pt x="6901630" y="3617626"/>
                  </a:lnTo>
                  <a:lnTo>
                    <a:pt x="78740" y="3617626"/>
                  </a:lnTo>
                  <a:lnTo>
                    <a:pt x="78740" y="78740"/>
                  </a:lnTo>
                  <a:lnTo>
                    <a:pt x="6901630" y="78740"/>
                  </a:lnTo>
                  <a:lnTo>
                    <a:pt x="6901630" y="279400"/>
                  </a:lnTo>
                  <a:close/>
                </a:path>
              </a:pathLst>
            </a:custGeom>
            <a:solidFill>
              <a:srgbClr val="7D7D7D"/>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7D7D7D"/>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a:stretch>
            <a:fillRect/>
          </a:stretch>
        </p:blipFill>
        <p:spPr>
          <a:xfrm>
            <a:off x="1375312" y="7421065"/>
            <a:ext cx="1455999" cy="1595774"/>
          </a:xfrm>
          <a:prstGeom prst="rect">
            <a:avLst/>
          </a:prstGeom>
        </p:spPr>
      </p:pic>
      <p:pic>
        <p:nvPicPr>
          <p:cNvPr id="22" name="Picture 22"/>
          <p:cNvPicPr>
            <a:picLocks noChangeAspect="1"/>
          </p:cNvPicPr>
          <p:nvPr/>
        </p:nvPicPr>
        <p:blipFill>
          <a:blip r:embed="rId5"/>
          <a:srcRect/>
          <a:stretch>
            <a:fillRect/>
          </a:stretch>
        </p:blipFill>
        <p:spPr>
          <a:xfrm>
            <a:off x="15283731" y="7421065"/>
            <a:ext cx="1451595" cy="1648598"/>
          </a:xfrm>
          <a:prstGeom prst="rect">
            <a:avLst/>
          </a:prstGeom>
        </p:spPr>
      </p:pic>
      <p:pic>
        <p:nvPicPr>
          <p:cNvPr id="23" name="Picture 23"/>
          <p:cNvPicPr>
            <a:picLocks noChangeAspect="1"/>
          </p:cNvPicPr>
          <p:nvPr/>
        </p:nvPicPr>
        <p:blipFill>
          <a:blip r:embed="rId6"/>
          <a:srcRect/>
          <a:stretch>
            <a:fillRect/>
          </a:stretch>
        </p:blipFill>
        <p:spPr>
          <a:xfrm>
            <a:off x="5980483" y="247632"/>
            <a:ext cx="1146408" cy="1008111"/>
          </a:xfrm>
          <a:prstGeom prst="rect">
            <a:avLst/>
          </a:prstGeom>
        </p:spPr>
      </p:pic>
      <p:sp>
        <p:nvSpPr>
          <p:cNvPr id="24" name="TextBox 24"/>
          <p:cNvSpPr txBox="1"/>
          <p:nvPr/>
        </p:nvSpPr>
        <p:spPr>
          <a:xfrm>
            <a:off x="4056048" y="484852"/>
            <a:ext cx="6967150"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HEALTH</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36822" y="1549498"/>
            <a:ext cx="8892210" cy="10052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The provision of health care and medical care to individuals and the community</a:t>
            </a:r>
          </a:p>
        </p:txBody>
      </p:sp>
      <p:sp>
        <p:nvSpPr>
          <p:cNvPr id="30" name="TextBox 30"/>
          <p:cNvSpPr txBox="1"/>
          <p:nvPr/>
        </p:nvSpPr>
        <p:spPr>
          <a:xfrm>
            <a:off x="868689" y="4557414"/>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343445" y="5057794"/>
            <a:ext cx="4428135" cy="2261869"/>
          </a:xfrm>
          <a:prstGeom prst="rect">
            <a:avLst/>
          </a:prstGeom>
        </p:spPr>
        <p:txBody>
          <a:bodyPr lIns="0" tIns="0" rIns="0" bIns="0" rtlCol="0" anchor="t">
            <a:spAutoFit/>
          </a:bodyPr>
          <a:lstStyle/>
          <a:p>
            <a:pPr marL="345443" lvl="1" indent="-172721">
              <a:lnSpc>
                <a:spcPts val="2560"/>
              </a:lnSpc>
              <a:buFont typeface="Arial"/>
              <a:buChar char="•"/>
            </a:pPr>
            <a:r>
              <a:rPr lang="en-US" sz="1600">
                <a:solidFill>
                  <a:srgbClr val="000000"/>
                </a:solidFill>
                <a:latin typeface="Poppins"/>
              </a:rPr>
              <a:t>Nurse </a:t>
            </a:r>
          </a:p>
          <a:p>
            <a:pPr marL="345443" lvl="1" indent="-172721">
              <a:lnSpc>
                <a:spcPts val="2560"/>
              </a:lnSpc>
              <a:buFont typeface="Arial"/>
              <a:buChar char="•"/>
            </a:pPr>
            <a:r>
              <a:rPr lang="en-US" sz="1600">
                <a:solidFill>
                  <a:srgbClr val="000000"/>
                </a:solidFill>
                <a:latin typeface="Poppins"/>
              </a:rPr>
              <a:t>Junior Doctor</a:t>
            </a:r>
          </a:p>
          <a:p>
            <a:pPr marL="345443" lvl="1" indent="-172721">
              <a:lnSpc>
                <a:spcPts val="2560"/>
              </a:lnSpc>
              <a:buFont typeface="Arial"/>
              <a:buChar char="•"/>
            </a:pPr>
            <a:r>
              <a:rPr lang="en-US" sz="1600">
                <a:solidFill>
                  <a:srgbClr val="000000"/>
                </a:solidFill>
                <a:latin typeface="Poppins"/>
              </a:rPr>
              <a:t>Trainee Vet</a:t>
            </a:r>
          </a:p>
          <a:p>
            <a:pPr marL="345443" lvl="1" indent="-172721">
              <a:lnSpc>
                <a:spcPts val="2560"/>
              </a:lnSpc>
              <a:buFont typeface="Arial"/>
              <a:buChar char="•"/>
            </a:pPr>
            <a:r>
              <a:rPr lang="en-US" sz="1600">
                <a:solidFill>
                  <a:srgbClr val="000000"/>
                </a:solidFill>
                <a:latin typeface="Poppins"/>
              </a:rPr>
              <a:t>Care Worker</a:t>
            </a:r>
          </a:p>
          <a:p>
            <a:pPr marL="345443" lvl="1" indent="-172721">
              <a:lnSpc>
                <a:spcPts val="2560"/>
              </a:lnSpc>
              <a:buFont typeface="Arial"/>
              <a:buChar char="•"/>
            </a:pPr>
            <a:r>
              <a:rPr lang="en-US" sz="1600">
                <a:solidFill>
                  <a:srgbClr val="000000"/>
                </a:solidFill>
                <a:latin typeface="Poppins"/>
              </a:rPr>
              <a:t>Care Giver</a:t>
            </a:r>
          </a:p>
          <a:p>
            <a:pPr marL="345443" lvl="1" indent="-172721">
              <a:lnSpc>
                <a:spcPts val="2560"/>
              </a:lnSpc>
              <a:buFont typeface="Arial"/>
              <a:buChar char="•"/>
            </a:pPr>
            <a:r>
              <a:rPr lang="en-US" sz="1600">
                <a:solidFill>
                  <a:srgbClr val="000000"/>
                </a:solidFill>
                <a:latin typeface="Poppins"/>
              </a:rPr>
              <a:t>Medical Assistant</a:t>
            </a:r>
          </a:p>
          <a:p>
            <a:pPr marL="345443" lvl="1" indent="-172721">
              <a:lnSpc>
                <a:spcPts val="2560"/>
              </a:lnSpc>
              <a:buFont typeface="Arial"/>
              <a:buChar char="•"/>
            </a:pPr>
            <a:r>
              <a:rPr lang="en-US" sz="1600">
                <a:solidFill>
                  <a:srgbClr val="000000"/>
                </a:solidFill>
                <a:latin typeface="Poppins"/>
              </a:rPr>
              <a:t>Ambulance Care Assistant</a:t>
            </a:r>
          </a:p>
        </p:txBody>
      </p:sp>
      <p:sp>
        <p:nvSpPr>
          <p:cNvPr id="32" name="TextBox 32"/>
          <p:cNvSpPr txBox="1"/>
          <p:nvPr/>
        </p:nvSpPr>
        <p:spPr>
          <a:xfrm>
            <a:off x="7335269" y="4531905"/>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751105" y="5042798"/>
            <a:ext cx="5229511" cy="2325084"/>
          </a:xfrm>
          <a:prstGeom prst="rect">
            <a:avLst/>
          </a:prstGeom>
        </p:spPr>
        <p:txBody>
          <a:bodyPr lIns="0" tIns="0" rIns="0" bIns="0" rtlCol="0" anchor="t">
            <a:spAutoFit/>
          </a:bodyPr>
          <a:lstStyle/>
          <a:p>
            <a:pPr marL="360150" lvl="1" indent="-180075">
              <a:lnSpc>
                <a:spcPts val="2669"/>
              </a:lnSpc>
              <a:buFont typeface="Arial"/>
              <a:buChar char="•"/>
            </a:pPr>
            <a:r>
              <a:rPr lang="en-US" sz="1668">
                <a:solidFill>
                  <a:srgbClr val="000000"/>
                </a:solidFill>
                <a:latin typeface="Poppins"/>
              </a:rPr>
              <a:t>To become a doctor, nurse or vet a medicine or nursing degree, including on the job training, is required.</a:t>
            </a:r>
          </a:p>
          <a:p>
            <a:pPr marL="360150" lvl="1" indent="-180075">
              <a:lnSpc>
                <a:spcPts val="2669"/>
              </a:lnSpc>
              <a:spcBef>
                <a:spcPct val="0"/>
              </a:spcBef>
              <a:buFont typeface="Arial"/>
              <a:buChar char="•"/>
            </a:pPr>
            <a:r>
              <a:rPr lang="en-US" sz="1668">
                <a:solidFill>
                  <a:srgbClr val="000000"/>
                </a:solidFill>
                <a:latin typeface="Poppins"/>
              </a:rPr>
              <a:t>However vocational options such as T Levels are also available for careers including care workers, emergency care assistants or ambulance care assistants.</a:t>
            </a:r>
          </a:p>
        </p:txBody>
      </p:sp>
      <p:sp>
        <p:nvSpPr>
          <p:cNvPr id="34" name="TextBox 34"/>
          <p:cNvSpPr txBox="1"/>
          <p:nvPr/>
        </p:nvSpPr>
        <p:spPr>
          <a:xfrm>
            <a:off x="14666564"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39,300</a:t>
            </a:r>
          </a:p>
        </p:txBody>
      </p:sp>
      <p:sp>
        <p:nvSpPr>
          <p:cNvPr id="35" name="TextBox 35"/>
          <p:cNvSpPr txBox="1"/>
          <p:nvPr/>
        </p:nvSpPr>
        <p:spPr>
          <a:xfrm>
            <a:off x="11064049"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£31,800</a:t>
            </a:r>
          </a:p>
        </p:txBody>
      </p:sp>
      <p:sp>
        <p:nvSpPr>
          <p:cNvPr id="36" name="TextBox 36"/>
          <p:cNvSpPr txBox="1"/>
          <p:nvPr/>
        </p:nvSpPr>
        <p:spPr>
          <a:xfrm>
            <a:off x="3505927" y="8816657"/>
            <a:ext cx="2624343"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a:t>
            </a:r>
          </a:p>
          <a:p>
            <a:pPr algn="ctr">
              <a:lnSpc>
                <a:spcPts val="2239"/>
              </a:lnSpc>
            </a:pPr>
            <a:r>
              <a:rPr lang="en-US" sz="1599">
                <a:solidFill>
                  <a:srgbClr val="000000"/>
                </a:solidFill>
                <a:latin typeface="Poppins"/>
              </a:rPr>
              <a:t>In subjects including Maths and the sciences</a:t>
            </a:r>
          </a:p>
          <a:p>
            <a:pPr algn="ctr">
              <a:lnSpc>
                <a:spcPts val="2239"/>
              </a:lnSpc>
            </a:pPr>
            <a:r>
              <a:rPr lang="en-US" sz="1599">
                <a:solidFill>
                  <a:srgbClr val="000000"/>
                </a:solidFill>
                <a:latin typeface="Poppins"/>
              </a:rPr>
              <a:t>Or T Level in Health or Healthcare Science</a:t>
            </a:r>
          </a:p>
        </p:txBody>
      </p:sp>
      <p:sp>
        <p:nvSpPr>
          <p:cNvPr id="37" name="TextBox 37"/>
          <p:cNvSpPr txBox="1"/>
          <p:nvPr/>
        </p:nvSpPr>
        <p:spPr>
          <a:xfrm>
            <a:off x="6628029" y="8816657"/>
            <a:ext cx="3154430"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Medicine, Veterinary Medicine or Nursing</a:t>
            </a:r>
          </a:p>
          <a:p>
            <a:pPr algn="ctr">
              <a:lnSpc>
                <a:spcPts val="2239"/>
              </a:lnSpc>
            </a:pPr>
            <a:r>
              <a:rPr lang="en-US" sz="1599">
                <a:solidFill>
                  <a:srgbClr val="000000"/>
                </a:solidFill>
                <a:latin typeface="Poppins"/>
              </a:rPr>
              <a:t>Or HTQ in Health and Science and on the job training</a:t>
            </a:r>
          </a:p>
        </p:txBody>
      </p:sp>
      <p:sp>
        <p:nvSpPr>
          <p:cNvPr id="38" name="TextBox 38"/>
          <p:cNvSpPr txBox="1"/>
          <p:nvPr/>
        </p:nvSpPr>
        <p:spPr>
          <a:xfrm>
            <a:off x="10207584"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Professional training and work experience in chosen field</a:t>
            </a:r>
          </a:p>
        </p:txBody>
      </p:sp>
      <p:sp>
        <p:nvSpPr>
          <p:cNvPr id="39" name="TextBox 39"/>
          <p:cNvSpPr txBox="1"/>
          <p:nvPr/>
        </p:nvSpPr>
        <p:spPr>
          <a:xfrm>
            <a:off x="67691" y="9995218"/>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Gov.uk, Milkround, Prospects</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762855" y="2809296"/>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737373"/>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836822" y="2885509"/>
            <a:ext cx="8892210" cy="1172845"/>
          </a:xfrm>
          <a:prstGeom prst="rect">
            <a:avLst/>
          </a:prstGeom>
        </p:spPr>
        <p:txBody>
          <a:bodyPr lIns="0" tIns="0" rIns="0" bIns="0" rtlCol="0" anchor="t">
            <a:spAutoFit/>
          </a:bodyPr>
          <a:lstStyle/>
          <a:p>
            <a:pPr algn="ctr">
              <a:lnSpc>
                <a:spcPts val="3080"/>
              </a:lnSpc>
              <a:spcBef>
                <a:spcPct val="0"/>
              </a:spcBef>
            </a:pPr>
            <a:r>
              <a:rPr lang="en-US" sz="2200">
                <a:solidFill>
                  <a:srgbClr val="FFFFFF"/>
                </a:solidFill>
                <a:latin typeface="Poppins Italics"/>
              </a:rPr>
              <a:t>Health care is vital for the health and wellbeing of people within Cambridgeshire &amp; Peterborough, with opportunities in hospitals and care settings across the region.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3737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559387" y="1019534"/>
            <a:ext cx="2714677" cy="2387192"/>
          </a:xfrm>
          <a:prstGeom prst="rect">
            <a:avLst/>
          </a:prstGeom>
        </p:spPr>
      </p:pic>
      <p:pic>
        <p:nvPicPr>
          <p:cNvPr id="3" name="Picture 3"/>
          <p:cNvPicPr>
            <a:picLocks noChangeAspect="1"/>
          </p:cNvPicPr>
          <p:nvPr/>
        </p:nvPicPr>
        <p:blipFill>
          <a:blip r:embed="rId3"/>
          <a:srcRect/>
          <a:stretch>
            <a:fillRect/>
          </a:stretch>
        </p:blipFill>
        <p:spPr>
          <a:xfrm>
            <a:off x="14206083" y="4847142"/>
            <a:ext cx="3421285" cy="3421285"/>
          </a:xfrm>
          <a:prstGeom prst="rect">
            <a:avLst/>
          </a:prstGeom>
        </p:spPr>
      </p:pic>
      <p:sp>
        <p:nvSpPr>
          <p:cNvPr id="4" name="TextBox 4"/>
          <p:cNvSpPr txBox="1"/>
          <p:nvPr/>
        </p:nvSpPr>
        <p:spPr>
          <a:xfrm>
            <a:off x="1028700" y="2791390"/>
            <a:ext cx="7057764"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NHS</a:t>
            </a:r>
          </a:p>
        </p:txBody>
      </p:sp>
      <p:sp>
        <p:nvSpPr>
          <p:cNvPr id="5" name="TextBox 5"/>
          <p:cNvSpPr txBox="1"/>
          <p:nvPr/>
        </p:nvSpPr>
        <p:spPr>
          <a:xfrm>
            <a:off x="760923" y="4274330"/>
            <a:ext cx="13020753" cy="5714385"/>
          </a:xfrm>
          <a:prstGeom prst="rect">
            <a:avLst/>
          </a:prstGeom>
        </p:spPr>
        <p:txBody>
          <a:bodyPr lIns="0" tIns="0" rIns="0" bIns="0" rtlCol="0" anchor="t">
            <a:spAutoFit/>
          </a:bodyPr>
          <a:lstStyle/>
          <a:p>
            <a:pPr marL="431800" lvl="1" indent="-215900">
              <a:lnSpc>
                <a:spcPts val="3200"/>
              </a:lnSpc>
              <a:buFont typeface="Arial"/>
              <a:buChar char="•"/>
              <a:defRPr/>
            </a:pPr>
            <a:r>
              <a:rPr kumimoji="0" lang="en-US" sz="2000" b="0" i="0" u="none" strike="noStrike" kern="1200" cap="none" spc="0" normalizeH="0" baseline="0" noProof="0">
                <a:ln>
                  <a:noFill/>
                </a:ln>
                <a:solidFill>
                  <a:srgbClr val="FFFFFF"/>
                </a:solidFill>
                <a:effectLst/>
                <a:uLnTx/>
                <a:uFillTx/>
                <a:latin typeface="Poppins"/>
                <a:ea typeface="+mn-ea"/>
                <a:cs typeface="+mn-cs"/>
              </a:rPr>
              <a:t>The National Health Service (NHS) is the national provider of health care across the UK, employing over </a:t>
            </a:r>
            <a:r>
              <a:rPr lang="en-US" sz="2000">
                <a:solidFill>
                  <a:srgbClr val="FFFFFF"/>
                </a:solidFill>
                <a:latin typeface="Poppins"/>
              </a:rPr>
              <a:t>1.5 million people</a:t>
            </a:r>
            <a:r>
              <a:rPr kumimoji="0" lang="en-US" sz="2000" b="0" i="0" u="none" strike="noStrike" kern="1200" cap="none" spc="0" normalizeH="0" baseline="0" noProof="0">
                <a:ln>
                  <a:noFill/>
                </a:ln>
                <a:solidFill>
                  <a:srgbClr val="FFFFFF"/>
                </a:solidFill>
                <a:effectLst/>
                <a:uLnTx/>
                <a:uFillTx/>
                <a:latin typeface="Poppins"/>
                <a:ea typeface="+mn-ea"/>
                <a:cs typeface="+mn-cs"/>
              </a:rPr>
              <a:t> across the country.</a:t>
            </a:r>
            <a:endParaRPr lang="en-US">
              <a:ea typeface="+mn-ea"/>
              <a:cs typeface="+mn-cs"/>
            </a:endParaRPr>
          </a:p>
          <a:p>
            <a:pPr marL="0" marR="0" lvl="0" indent="0" algn="l" defTabSz="914400" rtl="0" eaLnBrk="1" fontAlgn="auto" latinLnBrk="0" hangingPunct="1">
              <a:lnSpc>
                <a:spcPts val="32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Poppins"/>
              <a:ea typeface="+mn-ea"/>
              <a:cs typeface="+mn-cs"/>
            </a:endParaRPr>
          </a:p>
          <a:p>
            <a:pPr marL="431800" marR="0" lvl="1" indent="-215900" algn="l" defTabSz="914400" rtl="0" eaLnBrk="1" fontAlgn="auto" latinLnBrk="0" hangingPunct="1">
              <a:lnSpc>
                <a:spcPts val="3200"/>
              </a:lnSpc>
              <a:spcBef>
                <a:spcPts val="0"/>
              </a:spcBef>
              <a:spcAft>
                <a:spcPts val="0"/>
              </a:spcAft>
              <a:buClrTx/>
              <a:buSzTx/>
              <a:buFont typeface="Arial"/>
              <a:buChar char="•"/>
              <a:tabLst/>
              <a:defRPr/>
            </a:pPr>
            <a:r>
              <a:rPr kumimoji="0" lang="en-US" sz="2000" b="0" i="0" u="none" strike="noStrike" kern="1200" cap="none" spc="0" normalizeH="0" baseline="0" noProof="0">
                <a:ln>
                  <a:noFill/>
                </a:ln>
                <a:solidFill>
                  <a:srgbClr val="FFFFFF"/>
                </a:solidFill>
                <a:effectLst/>
                <a:uLnTx/>
                <a:uFillTx/>
                <a:latin typeface="Poppins"/>
                <a:ea typeface="+mn-ea"/>
                <a:cs typeface="+mn-cs"/>
              </a:rPr>
              <a:t>Jobs within the NHS include doctors, nurses, midwives and other healthcare professionals, including community care, but there are also opportunities available within digital, project management, administration and support services. Major hospitals within the area include Addenbrookes, Papworth and Rosie on the </a:t>
            </a:r>
            <a:r>
              <a:rPr kumimoji="0" lang="en-US" sz="2000" b="0" i="0" u="none" strike="noStrike" kern="1200" cap="none" spc="0" normalizeH="0" baseline="0" noProof="0">
                <a:ln>
                  <a:noFill/>
                </a:ln>
                <a:solidFill>
                  <a:srgbClr val="FFFFFF"/>
                </a:solidFill>
                <a:effectLst/>
                <a:uLnTx/>
                <a:uFillTx/>
                <a:latin typeface="Poppins Bold"/>
                <a:ea typeface="+mn-ea"/>
                <a:cs typeface="+mn-cs"/>
              </a:rPr>
              <a:t>Cambridge Biomedical Campus</a:t>
            </a:r>
            <a:r>
              <a:rPr kumimoji="0" lang="en-US" sz="2000" b="0" i="0" u="none" strike="noStrike" kern="1200" cap="none" spc="0" normalizeH="0" baseline="0" noProof="0">
                <a:ln>
                  <a:noFill/>
                </a:ln>
                <a:solidFill>
                  <a:srgbClr val="FFFFFF"/>
                </a:solidFill>
                <a:effectLst/>
                <a:uLnTx/>
                <a:uFillTx/>
                <a:latin typeface="Poppins"/>
                <a:ea typeface="+mn-ea"/>
                <a:cs typeface="+mn-cs"/>
              </a:rPr>
              <a:t>, as well as </a:t>
            </a:r>
            <a:r>
              <a:rPr kumimoji="0" lang="en-US" sz="2000" b="0" i="0" u="none" strike="noStrike" kern="1200" cap="none" spc="0" normalizeH="0" baseline="0" noProof="0">
                <a:ln>
                  <a:noFill/>
                </a:ln>
                <a:solidFill>
                  <a:srgbClr val="FFFFFF"/>
                </a:solidFill>
                <a:effectLst/>
                <a:uLnTx/>
                <a:uFillTx/>
                <a:latin typeface="Poppins Bold"/>
                <a:ea typeface="+mn-ea"/>
                <a:cs typeface="+mn-cs"/>
              </a:rPr>
              <a:t>Peterborough City Hospital</a:t>
            </a:r>
            <a:r>
              <a:rPr kumimoji="0" lang="en-US" sz="2000" b="0" i="0" u="none" strike="noStrike" kern="1200" cap="none" spc="0" normalizeH="0" baseline="0" noProof="0">
                <a:ln>
                  <a:noFill/>
                </a:ln>
                <a:solidFill>
                  <a:srgbClr val="FFFFFF"/>
                </a:solidFill>
                <a:effectLst/>
                <a:uLnTx/>
                <a:uFillTx/>
                <a:latin typeface="Poppins"/>
                <a:ea typeface="+mn-ea"/>
                <a:cs typeface="+mn-cs"/>
              </a:rPr>
              <a:t>, </a:t>
            </a:r>
            <a:r>
              <a:rPr kumimoji="0" lang="en-US" sz="2000" b="0" i="0" u="none" strike="noStrike" kern="1200" cap="none" spc="0" normalizeH="0" baseline="0" noProof="0" err="1">
                <a:ln>
                  <a:noFill/>
                </a:ln>
                <a:solidFill>
                  <a:srgbClr val="FFFFFF"/>
                </a:solidFill>
                <a:effectLst/>
                <a:uLnTx/>
                <a:uFillTx/>
                <a:latin typeface="Poppins"/>
                <a:ea typeface="+mn-ea"/>
                <a:cs typeface="+mn-cs"/>
              </a:rPr>
              <a:t>specialising</a:t>
            </a:r>
            <a:r>
              <a:rPr kumimoji="0" lang="en-US" sz="2000" b="0" i="0" u="none" strike="noStrike" kern="1200" cap="none" spc="0" normalizeH="0" baseline="0" noProof="0">
                <a:ln>
                  <a:noFill/>
                </a:ln>
                <a:solidFill>
                  <a:srgbClr val="FFFFFF"/>
                </a:solidFill>
                <a:effectLst/>
                <a:uLnTx/>
                <a:uFillTx/>
                <a:latin typeface="Poppins"/>
                <a:ea typeface="+mn-ea"/>
                <a:cs typeface="+mn-cs"/>
              </a:rPr>
              <a:t> in Radiotherapy and Oncology, and </a:t>
            </a:r>
            <a:r>
              <a:rPr kumimoji="0" lang="en-US" sz="2000" b="0" i="0" u="none" strike="noStrike" kern="1200" cap="none" spc="0" normalizeH="0" baseline="0" noProof="0">
                <a:ln>
                  <a:noFill/>
                </a:ln>
                <a:solidFill>
                  <a:srgbClr val="FFFFFF"/>
                </a:solidFill>
                <a:effectLst/>
                <a:uLnTx/>
                <a:uFillTx/>
                <a:latin typeface="Poppins Bold"/>
                <a:ea typeface="+mn-ea"/>
                <a:cs typeface="+mn-cs"/>
              </a:rPr>
              <a:t>Hinchingbrooke Hospital</a:t>
            </a:r>
            <a:r>
              <a:rPr kumimoji="0" lang="en-US" sz="2000" b="0" i="0" u="none" strike="noStrike" kern="1200" cap="none" spc="0" normalizeH="0" baseline="0" noProof="0">
                <a:ln>
                  <a:noFill/>
                </a:ln>
                <a:solidFill>
                  <a:srgbClr val="FFFFFF"/>
                </a:solidFill>
                <a:effectLst/>
                <a:uLnTx/>
                <a:uFillTx/>
                <a:latin typeface="Poppins"/>
                <a:ea typeface="+mn-ea"/>
                <a:cs typeface="+mn-cs"/>
              </a:rPr>
              <a:t>, with specialties including vascular services and children's health services.</a:t>
            </a:r>
            <a:endParaRPr lang="en-US" sz="2000" b="0" i="0" u="none" strike="noStrike" kern="1200" cap="none" spc="0" normalizeH="0" baseline="0" noProof="0">
              <a:ln>
                <a:noFill/>
              </a:ln>
              <a:solidFill>
                <a:srgbClr val="FFFFFF"/>
              </a:solidFill>
              <a:effectLst/>
              <a:uLnTx/>
              <a:uFillTx/>
              <a:latin typeface="Poppins"/>
              <a:cs typeface="Poppins"/>
            </a:endParaRPr>
          </a:p>
          <a:p>
            <a:pPr marL="0" marR="0" lvl="0" indent="0" algn="l" defTabSz="914400" rtl="0" eaLnBrk="1" fontAlgn="auto" latinLnBrk="0" hangingPunct="1">
              <a:lnSpc>
                <a:spcPts val="32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Poppins"/>
              <a:ea typeface="+mn-ea"/>
              <a:cs typeface="+mn-cs"/>
            </a:endParaRPr>
          </a:p>
          <a:p>
            <a:pPr marL="431800" marR="0" lvl="1" indent="-215900" algn="l" defTabSz="914400" rtl="0" eaLnBrk="1" fontAlgn="auto" latinLnBrk="0" hangingPunct="1">
              <a:lnSpc>
                <a:spcPts val="3200"/>
              </a:lnSpc>
              <a:spcBef>
                <a:spcPts val="0"/>
              </a:spcBef>
              <a:spcAft>
                <a:spcPts val="0"/>
              </a:spcAft>
              <a:buClrTx/>
              <a:buSzTx/>
              <a:buFont typeface="Arial"/>
              <a:buChar char="•"/>
              <a:tabLst/>
              <a:defRPr/>
            </a:pPr>
            <a:r>
              <a:rPr kumimoji="0" lang="en-US" sz="2000" b="0" i="0" u="none" strike="noStrike" kern="1200" cap="none" spc="0" normalizeH="0" baseline="0" noProof="0">
                <a:ln>
                  <a:noFill/>
                </a:ln>
                <a:solidFill>
                  <a:srgbClr val="FFFFFF"/>
                </a:solidFill>
                <a:effectLst/>
                <a:uLnTx/>
                <a:uFillTx/>
                <a:latin typeface="Poppins"/>
                <a:ea typeface="+mn-ea"/>
                <a:cs typeface="+mn-cs"/>
              </a:rPr>
              <a:t>The required skills and qualifications will vary, with doctors and nurses requiring a degree in Medicine or Nursing, and care workers requiring specific qualifications. A degree may be helpful for digital or support roles, but there are roles for which GCSEs and A Levels are sufficient, and the NHS offers apprenticeships and training.</a:t>
            </a:r>
            <a:endParaRPr lang="en-US" sz="2000" b="0" i="0" u="none" strike="noStrike" kern="1200" cap="none" spc="0" normalizeH="0" baseline="0" noProof="0">
              <a:ln>
                <a:noFill/>
              </a:ln>
              <a:solidFill>
                <a:srgbClr val="FFFFFF"/>
              </a:solidFill>
              <a:effectLst/>
              <a:uLnTx/>
              <a:uFillTx/>
              <a:latin typeface="Poppins"/>
              <a:cs typeface="Poppins"/>
            </a:endParaRPr>
          </a:p>
        </p:txBody>
      </p:sp>
      <p:sp>
        <p:nvSpPr>
          <p:cNvPr id="6" name="TextBox 6"/>
          <p:cNvSpPr txBox="1"/>
          <p:nvPr/>
        </p:nvSpPr>
        <p:spPr>
          <a:xfrm>
            <a:off x="1028700" y="1622235"/>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047652"/>
            <a:ext cx="7729111" cy="2913631"/>
            <a:chOff x="0" y="0"/>
            <a:chExt cx="10192686" cy="3842321"/>
          </a:xfrm>
        </p:grpSpPr>
        <p:sp>
          <p:nvSpPr>
            <p:cNvPr id="3" name="Freeform 3"/>
            <p:cNvSpPr/>
            <p:nvPr/>
          </p:nvSpPr>
          <p:spPr>
            <a:xfrm>
              <a:off x="31750" y="31750"/>
              <a:ext cx="10129186" cy="3778821"/>
            </a:xfrm>
            <a:custGeom>
              <a:avLst/>
              <a:gdLst/>
              <a:ahLst/>
              <a:cxnLst/>
              <a:rect l="l" t="t" r="r" b="b"/>
              <a:pathLst>
                <a:path w="10129186" h="3778821">
                  <a:moveTo>
                    <a:pt x="10036476" y="3778821"/>
                  </a:moveTo>
                  <a:lnTo>
                    <a:pt x="92710" y="3778821"/>
                  </a:lnTo>
                  <a:cubicBezTo>
                    <a:pt x="41910" y="3778821"/>
                    <a:pt x="0" y="3736911"/>
                    <a:pt x="0" y="3686111"/>
                  </a:cubicBezTo>
                  <a:lnTo>
                    <a:pt x="0" y="92710"/>
                  </a:lnTo>
                  <a:cubicBezTo>
                    <a:pt x="0" y="41910"/>
                    <a:pt x="41910" y="0"/>
                    <a:pt x="92710" y="0"/>
                  </a:cubicBezTo>
                  <a:lnTo>
                    <a:pt x="10035206" y="0"/>
                  </a:lnTo>
                  <a:cubicBezTo>
                    <a:pt x="10086006" y="0"/>
                    <a:pt x="10127916" y="41910"/>
                    <a:pt x="10127916" y="92710"/>
                  </a:cubicBezTo>
                  <a:lnTo>
                    <a:pt x="10127916" y="3684841"/>
                  </a:lnTo>
                  <a:cubicBezTo>
                    <a:pt x="10129186" y="3736911"/>
                    <a:pt x="10087276" y="3778821"/>
                    <a:pt x="10036476" y="3778821"/>
                  </a:cubicBezTo>
                  <a:close/>
                </a:path>
              </a:pathLst>
            </a:custGeom>
            <a:solidFill>
              <a:srgbClr val="DFD8CA"/>
            </a:solidFill>
          </p:spPr>
        </p:sp>
        <p:sp>
          <p:nvSpPr>
            <p:cNvPr id="4" name="Freeform 4"/>
            <p:cNvSpPr/>
            <p:nvPr/>
          </p:nvSpPr>
          <p:spPr>
            <a:xfrm>
              <a:off x="0" y="0"/>
              <a:ext cx="10192686" cy="3842321"/>
            </a:xfrm>
            <a:custGeom>
              <a:avLst/>
              <a:gdLst/>
              <a:ahLst/>
              <a:cxnLst/>
              <a:rect l="l" t="t" r="r" b="b"/>
              <a:pathLst>
                <a:path w="10192686" h="3842321">
                  <a:moveTo>
                    <a:pt x="10068226" y="59690"/>
                  </a:moveTo>
                  <a:cubicBezTo>
                    <a:pt x="10103786" y="59690"/>
                    <a:pt x="10132995" y="88900"/>
                    <a:pt x="10132995" y="124460"/>
                  </a:cubicBezTo>
                  <a:lnTo>
                    <a:pt x="10132995" y="3717861"/>
                  </a:lnTo>
                  <a:cubicBezTo>
                    <a:pt x="10132995" y="3753421"/>
                    <a:pt x="10103786" y="3782631"/>
                    <a:pt x="10068226" y="3782631"/>
                  </a:cubicBezTo>
                  <a:lnTo>
                    <a:pt x="124460" y="3782631"/>
                  </a:lnTo>
                  <a:cubicBezTo>
                    <a:pt x="88900" y="3782631"/>
                    <a:pt x="59690" y="3753421"/>
                    <a:pt x="59690" y="3717861"/>
                  </a:cubicBezTo>
                  <a:lnTo>
                    <a:pt x="59690" y="124460"/>
                  </a:lnTo>
                  <a:cubicBezTo>
                    <a:pt x="59690" y="88900"/>
                    <a:pt x="88900" y="59690"/>
                    <a:pt x="124460" y="59690"/>
                  </a:cubicBezTo>
                  <a:lnTo>
                    <a:pt x="10068226" y="59690"/>
                  </a:lnTo>
                  <a:moveTo>
                    <a:pt x="10068226" y="0"/>
                  </a:moveTo>
                  <a:lnTo>
                    <a:pt x="124460" y="0"/>
                  </a:lnTo>
                  <a:cubicBezTo>
                    <a:pt x="55880" y="0"/>
                    <a:pt x="0" y="55880"/>
                    <a:pt x="0" y="124460"/>
                  </a:cubicBezTo>
                  <a:lnTo>
                    <a:pt x="0" y="3717861"/>
                  </a:lnTo>
                  <a:cubicBezTo>
                    <a:pt x="0" y="3786441"/>
                    <a:pt x="55880" y="3842321"/>
                    <a:pt x="124460" y="3842321"/>
                  </a:cubicBezTo>
                  <a:lnTo>
                    <a:pt x="10068226" y="3842321"/>
                  </a:lnTo>
                  <a:cubicBezTo>
                    <a:pt x="10136806" y="3842321"/>
                    <a:pt x="10192686" y="3786441"/>
                    <a:pt x="10192686" y="3717861"/>
                  </a:cubicBezTo>
                  <a:lnTo>
                    <a:pt x="10192686" y="124460"/>
                  </a:lnTo>
                  <a:cubicBezTo>
                    <a:pt x="10192686" y="55880"/>
                    <a:pt x="10136806" y="0"/>
                    <a:pt x="10068226" y="0"/>
                  </a:cubicBezTo>
                  <a:close/>
                </a:path>
              </a:pathLst>
            </a:custGeom>
            <a:solidFill>
              <a:srgbClr val="000000"/>
            </a:solidFill>
          </p:spPr>
        </p:sp>
      </p:grpSp>
      <p:sp>
        <p:nvSpPr>
          <p:cNvPr id="5" name="AutoShape 5"/>
          <p:cNvSpPr/>
          <p:nvPr/>
        </p:nvSpPr>
        <p:spPr>
          <a:xfrm rot="4300">
            <a:off x="819170" y="7671029"/>
            <a:ext cx="7176550" cy="0"/>
          </a:xfrm>
          <a:prstGeom prst="line">
            <a:avLst/>
          </a:prstGeom>
          <a:ln w="19050" cap="flat">
            <a:solidFill>
              <a:srgbClr val="000000"/>
            </a:solidFill>
            <a:prstDash val="solid"/>
            <a:headEnd type="none" w="sm" len="sm"/>
            <a:tailEnd type="none" w="sm" len="sm"/>
          </a:ln>
        </p:spPr>
      </p:sp>
      <p:sp>
        <p:nvSpPr>
          <p:cNvPr id="7" name="TextBox 7"/>
          <p:cNvSpPr txBox="1"/>
          <p:nvPr/>
        </p:nvSpPr>
        <p:spPr>
          <a:xfrm>
            <a:off x="819173" y="5437112"/>
            <a:ext cx="3283694" cy="1205458"/>
          </a:xfrm>
          <a:prstGeom prst="rect">
            <a:avLst/>
          </a:prstGeom>
        </p:spPr>
        <p:txBody>
          <a:bodyPr lIns="0" tIns="0" rIns="0" bIns="0" rtlCol="0" anchor="t">
            <a:spAutoFit/>
          </a:bodyPr>
          <a:lstStyle/>
          <a:p>
            <a:pPr>
              <a:lnSpc>
                <a:spcPts val="9425"/>
              </a:lnSpc>
            </a:pPr>
            <a:r>
              <a:rPr lang="en-US" sz="9400">
                <a:solidFill>
                  <a:srgbClr val="105652"/>
                </a:solidFill>
                <a:latin typeface="Bebas Neue Bold"/>
              </a:rPr>
              <a:t>459,000</a:t>
            </a:r>
            <a:endParaRPr lang="en-US" sz="9425">
              <a:solidFill>
                <a:srgbClr val="105652"/>
              </a:solidFill>
              <a:latin typeface="Bebas Neue Bold"/>
            </a:endParaRPr>
          </a:p>
        </p:txBody>
      </p:sp>
      <p:sp>
        <p:nvSpPr>
          <p:cNvPr id="8" name="TextBox 8"/>
          <p:cNvSpPr txBox="1"/>
          <p:nvPr/>
        </p:nvSpPr>
        <p:spPr>
          <a:xfrm>
            <a:off x="819173" y="8287266"/>
            <a:ext cx="3283694" cy="1205458"/>
          </a:xfrm>
          <a:prstGeom prst="rect">
            <a:avLst/>
          </a:prstGeom>
        </p:spPr>
        <p:txBody>
          <a:bodyPr lIns="0" tIns="0" rIns="0" bIns="0" rtlCol="0" anchor="t">
            <a:spAutoFit/>
          </a:bodyPr>
          <a:lstStyle/>
          <a:p>
            <a:pPr>
              <a:lnSpc>
                <a:spcPts val="9425"/>
              </a:lnSpc>
            </a:pPr>
            <a:r>
              <a:rPr lang="en-US" sz="9400">
                <a:solidFill>
                  <a:srgbClr val="105652"/>
                </a:solidFill>
                <a:latin typeface="Bebas Neue Bold"/>
              </a:rPr>
              <a:t>£32,700</a:t>
            </a:r>
            <a:endParaRPr lang="en-US" sz="9425">
              <a:solidFill>
                <a:srgbClr val="105652"/>
              </a:solidFill>
              <a:latin typeface="Bebas Neue Bold"/>
            </a:endParaRPr>
          </a:p>
        </p:txBody>
      </p:sp>
      <p:sp>
        <p:nvSpPr>
          <p:cNvPr id="9" name="TextBox 9"/>
          <p:cNvSpPr txBox="1"/>
          <p:nvPr/>
        </p:nvSpPr>
        <p:spPr>
          <a:xfrm>
            <a:off x="4870764" y="5437112"/>
            <a:ext cx="3283694" cy="1205458"/>
          </a:xfrm>
          <a:prstGeom prst="rect">
            <a:avLst/>
          </a:prstGeom>
        </p:spPr>
        <p:txBody>
          <a:bodyPr lIns="0" tIns="0" rIns="0" bIns="0" rtlCol="0" anchor="t">
            <a:spAutoFit/>
          </a:bodyPr>
          <a:lstStyle/>
          <a:p>
            <a:pPr>
              <a:lnSpc>
                <a:spcPts val="9429"/>
              </a:lnSpc>
            </a:pPr>
            <a:r>
              <a:rPr lang="en-US" sz="9400">
                <a:solidFill>
                  <a:srgbClr val="105652"/>
                </a:solidFill>
                <a:latin typeface="Bebas Neue Bold"/>
              </a:rPr>
              <a:t>36%</a:t>
            </a:r>
          </a:p>
        </p:txBody>
      </p:sp>
      <p:sp>
        <p:nvSpPr>
          <p:cNvPr id="10" name="TextBox 10"/>
          <p:cNvSpPr txBox="1"/>
          <p:nvPr/>
        </p:nvSpPr>
        <p:spPr>
          <a:xfrm>
            <a:off x="4870764" y="8287266"/>
            <a:ext cx="3283694" cy="1205458"/>
          </a:xfrm>
          <a:prstGeom prst="rect">
            <a:avLst/>
          </a:prstGeom>
        </p:spPr>
        <p:txBody>
          <a:bodyPr lIns="0" tIns="0" rIns="0" bIns="0" rtlCol="0" anchor="t">
            <a:spAutoFit/>
          </a:bodyPr>
          <a:lstStyle/>
          <a:p>
            <a:pPr>
              <a:lnSpc>
                <a:spcPts val="9425"/>
              </a:lnSpc>
            </a:pPr>
            <a:r>
              <a:rPr lang="en-US" sz="9400">
                <a:solidFill>
                  <a:srgbClr val="105652"/>
                </a:solidFill>
                <a:latin typeface="Bebas Neue Bold"/>
              </a:rPr>
              <a:t>39,000</a:t>
            </a:r>
            <a:endParaRPr lang="en-US" sz="9425">
              <a:solidFill>
                <a:srgbClr val="105652"/>
              </a:solidFill>
              <a:latin typeface="Bebas Neue Bold"/>
            </a:endParaRPr>
          </a:p>
        </p:txBody>
      </p:sp>
      <p:sp>
        <p:nvSpPr>
          <p:cNvPr id="11" name="TextBox 11"/>
          <p:cNvSpPr txBox="1"/>
          <p:nvPr/>
        </p:nvSpPr>
        <p:spPr>
          <a:xfrm>
            <a:off x="819173" y="6723268"/>
            <a:ext cx="2543370" cy="457242"/>
          </a:xfrm>
          <a:prstGeom prst="rect">
            <a:avLst/>
          </a:prstGeom>
        </p:spPr>
        <p:txBody>
          <a:bodyPr lIns="0" tIns="0" rIns="0" bIns="0" rtlCol="0" anchor="t">
            <a:spAutoFit/>
          </a:bodyPr>
          <a:lstStyle/>
          <a:p>
            <a:pPr>
              <a:lnSpc>
                <a:spcPts val="3619"/>
              </a:lnSpc>
            </a:pPr>
            <a:r>
              <a:rPr lang="en-US" sz="2262">
                <a:solidFill>
                  <a:srgbClr val="000000"/>
                </a:solidFill>
                <a:latin typeface="Poppins"/>
              </a:rPr>
              <a:t>Number of jobs</a:t>
            </a:r>
          </a:p>
        </p:txBody>
      </p:sp>
      <p:sp>
        <p:nvSpPr>
          <p:cNvPr id="12" name="TextBox 12"/>
          <p:cNvSpPr txBox="1"/>
          <p:nvPr/>
        </p:nvSpPr>
        <p:spPr>
          <a:xfrm>
            <a:off x="819173" y="9573423"/>
            <a:ext cx="2323833" cy="457242"/>
          </a:xfrm>
          <a:prstGeom prst="rect">
            <a:avLst/>
          </a:prstGeom>
        </p:spPr>
        <p:txBody>
          <a:bodyPr lIns="0" tIns="0" rIns="0" bIns="0" rtlCol="0" anchor="t">
            <a:spAutoFit/>
          </a:bodyPr>
          <a:lstStyle/>
          <a:p>
            <a:pPr>
              <a:lnSpc>
                <a:spcPts val="3619"/>
              </a:lnSpc>
            </a:pPr>
            <a:r>
              <a:rPr lang="en-US" sz="2262">
                <a:solidFill>
                  <a:srgbClr val="000000"/>
                </a:solidFill>
                <a:latin typeface="Poppins"/>
              </a:rPr>
              <a:t>Median salary</a:t>
            </a:r>
          </a:p>
        </p:txBody>
      </p:sp>
      <p:sp>
        <p:nvSpPr>
          <p:cNvPr id="13" name="TextBox 13"/>
          <p:cNvSpPr txBox="1"/>
          <p:nvPr/>
        </p:nvSpPr>
        <p:spPr>
          <a:xfrm>
            <a:off x="4870751" y="6677089"/>
            <a:ext cx="4193014" cy="889090"/>
          </a:xfrm>
          <a:prstGeom prst="rect">
            <a:avLst/>
          </a:prstGeom>
        </p:spPr>
        <p:txBody>
          <a:bodyPr wrap="square" lIns="0" tIns="0" rIns="0" bIns="0" rtlCol="0" anchor="t">
            <a:spAutoFit/>
          </a:bodyPr>
          <a:lstStyle/>
          <a:p>
            <a:pPr>
              <a:lnSpc>
                <a:spcPts val="3619"/>
              </a:lnSpc>
            </a:pPr>
            <a:r>
              <a:rPr lang="en-US" sz="2262">
                <a:solidFill>
                  <a:srgbClr val="000000"/>
                </a:solidFill>
                <a:latin typeface="Poppins"/>
              </a:rPr>
              <a:t>Of people have a university level qualification</a:t>
            </a:r>
          </a:p>
        </p:txBody>
      </p:sp>
      <p:sp>
        <p:nvSpPr>
          <p:cNvPr id="14" name="TextBox 14"/>
          <p:cNvSpPr txBox="1"/>
          <p:nvPr/>
        </p:nvSpPr>
        <p:spPr>
          <a:xfrm>
            <a:off x="4870764" y="9573423"/>
            <a:ext cx="3124953" cy="457242"/>
          </a:xfrm>
          <a:prstGeom prst="rect">
            <a:avLst/>
          </a:prstGeom>
        </p:spPr>
        <p:txBody>
          <a:bodyPr lIns="0" tIns="0" rIns="0" bIns="0" rtlCol="0" anchor="t">
            <a:spAutoFit/>
          </a:bodyPr>
          <a:lstStyle/>
          <a:p>
            <a:pPr>
              <a:lnSpc>
                <a:spcPts val="3619"/>
              </a:lnSpc>
            </a:pPr>
            <a:r>
              <a:rPr lang="en-US" sz="2262">
                <a:solidFill>
                  <a:srgbClr val="000000"/>
                </a:solidFill>
                <a:latin typeface="Poppins"/>
              </a:rPr>
              <a:t>Businesses</a:t>
            </a:r>
          </a:p>
        </p:txBody>
      </p:sp>
      <p:sp>
        <p:nvSpPr>
          <p:cNvPr id="15" name="TextBox 15"/>
          <p:cNvSpPr txBox="1"/>
          <p:nvPr/>
        </p:nvSpPr>
        <p:spPr>
          <a:xfrm>
            <a:off x="1320620" y="2130447"/>
            <a:ext cx="7100288" cy="2665729"/>
          </a:xfrm>
          <a:prstGeom prst="rect">
            <a:avLst/>
          </a:prstGeom>
        </p:spPr>
        <p:txBody>
          <a:bodyPr lIns="0" tIns="0" rIns="0" bIns="0" rtlCol="0" anchor="t">
            <a:spAutoFit/>
          </a:bodyPr>
          <a:lstStyle/>
          <a:p>
            <a:pPr algn="ctr">
              <a:lnSpc>
                <a:spcPts val="3040"/>
              </a:lnSpc>
            </a:pPr>
            <a:r>
              <a:rPr lang="en-US" sz="1900">
                <a:solidFill>
                  <a:srgbClr val="000000"/>
                </a:solidFill>
                <a:latin typeface="Poppins"/>
              </a:rPr>
              <a:t>Cambridgeshire &amp; Peterborough has a huge array of jobs and opportunities on offer. As well as a host of different roles in key sectors including Health, Education and Retail, we also have major opportunities in sectors vital to growing our local economy. These are specialisms within broader sectors, and are: Life Sciences, Digital, Advanced Manufacturing and Agri-Tech.</a:t>
            </a:r>
          </a:p>
        </p:txBody>
      </p:sp>
      <p:sp>
        <p:nvSpPr>
          <p:cNvPr id="16" name="TextBox 16"/>
          <p:cNvSpPr txBox="1"/>
          <p:nvPr/>
        </p:nvSpPr>
        <p:spPr>
          <a:xfrm>
            <a:off x="1028700" y="627535"/>
            <a:ext cx="8717882" cy="1236345"/>
          </a:xfrm>
          <a:prstGeom prst="rect">
            <a:avLst/>
          </a:prstGeom>
        </p:spPr>
        <p:txBody>
          <a:bodyPr lIns="0" tIns="0" rIns="0" bIns="0" rtlCol="0" anchor="t">
            <a:spAutoFit/>
          </a:bodyPr>
          <a:lstStyle/>
          <a:p>
            <a:pPr>
              <a:lnSpc>
                <a:spcPts val="10080"/>
              </a:lnSpc>
            </a:pPr>
            <a:r>
              <a:rPr lang="en-US" sz="7200">
                <a:solidFill>
                  <a:srgbClr val="000000"/>
                </a:solidFill>
                <a:latin typeface="Bebas Neue Bold"/>
              </a:rPr>
              <a:t>Work &amp; skills today</a:t>
            </a:r>
          </a:p>
        </p:txBody>
      </p:sp>
      <p:graphicFrame>
        <p:nvGraphicFramePr>
          <p:cNvPr id="18" name="Diagram 17">
            <a:extLst>
              <a:ext uri="{FF2B5EF4-FFF2-40B4-BE49-F238E27FC236}">
                <a16:creationId xmlns:a16="http://schemas.microsoft.com/office/drawing/2014/main" id="{ED86BC5C-200D-1F05-3DBC-BC89E6BFEC21}"/>
              </a:ext>
            </a:extLst>
          </p:cNvPr>
          <p:cNvGraphicFramePr/>
          <p:nvPr>
            <p:extLst>
              <p:ext uri="{D42A27DB-BD31-4B8C-83A1-F6EECF244321}">
                <p14:modId xmlns:p14="http://schemas.microsoft.com/office/powerpoint/2010/main" val="2405153487"/>
              </p:ext>
            </p:extLst>
          </p:nvPr>
        </p:nvGraphicFramePr>
        <p:xfrm>
          <a:off x="8540151" y="1136530"/>
          <a:ext cx="9747849" cy="7819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8" name="Oval 57">
            <a:extLst>
              <a:ext uri="{FF2B5EF4-FFF2-40B4-BE49-F238E27FC236}">
                <a16:creationId xmlns:a16="http://schemas.microsoft.com/office/drawing/2014/main" id="{E8317B66-B82D-C827-3B7A-85571FD6B53C}"/>
              </a:ext>
            </a:extLst>
          </p:cNvPr>
          <p:cNvSpPr/>
          <p:nvPr/>
        </p:nvSpPr>
        <p:spPr>
          <a:xfrm>
            <a:off x="11674761" y="3396795"/>
            <a:ext cx="3464718" cy="3500437"/>
          </a:xfrm>
          <a:prstGeom prst="ellipse">
            <a:avLst/>
          </a:prstGeom>
          <a:solidFill>
            <a:srgbClr val="7D0D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16">
            <a:extLst>
              <a:ext uri="{FF2B5EF4-FFF2-40B4-BE49-F238E27FC236}">
                <a16:creationId xmlns:a16="http://schemas.microsoft.com/office/drawing/2014/main" id="{3A8C1572-0804-4FEE-E328-9201597E3F97}"/>
              </a:ext>
            </a:extLst>
          </p:cNvPr>
          <p:cNvSpPr txBox="1"/>
          <p:nvPr/>
        </p:nvSpPr>
        <p:spPr>
          <a:xfrm>
            <a:off x="12008995" y="4112747"/>
            <a:ext cx="2796768" cy="1846659"/>
          </a:xfrm>
          <a:prstGeom prst="rect">
            <a:avLst/>
          </a:prstGeom>
        </p:spPr>
        <p:txBody>
          <a:bodyPr wrap="square" lIns="0" tIns="0" rIns="0" bIns="0" rtlCol="0" anchor="t">
            <a:spAutoFit/>
          </a:bodyPr>
          <a:lstStyle/>
          <a:p>
            <a:pPr algn="ctr"/>
            <a:r>
              <a:rPr lang="en-US" sz="6000">
                <a:solidFill>
                  <a:schemeClr val="bg2"/>
                </a:solidFill>
                <a:latin typeface="Bebas Neue Bold"/>
              </a:rPr>
              <a:t>MAJOR SECTORS</a:t>
            </a:r>
            <a:endParaRPr lang="en-US" sz="6000">
              <a:solidFill>
                <a:schemeClr val="bg2"/>
              </a:solidFill>
              <a:cs typeface="Calibri"/>
            </a:endParaRPr>
          </a:p>
        </p:txBody>
      </p:sp>
      <p:sp>
        <p:nvSpPr>
          <p:cNvPr id="116" name="TextBox 40">
            <a:extLst>
              <a:ext uri="{FF2B5EF4-FFF2-40B4-BE49-F238E27FC236}">
                <a16:creationId xmlns:a16="http://schemas.microsoft.com/office/drawing/2014/main" id="{BE9508B9-CA36-5EA7-ADBB-F404CA786801}"/>
              </a:ext>
            </a:extLst>
          </p:cNvPr>
          <p:cNvSpPr txBox="1"/>
          <p:nvPr/>
        </p:nvSpPr>
        <p:spPr>
          <a:xfrm>
            <a:off x="10884173" y="9816939"/>
            <a:ext cx="7043377" cy="203261"/>
          </a:xfrm>
          <a:prstGeom prst="rect">
            <a:avLst/>
          </a:prstGeom>
        </p:spPr>
        <p:txBody>
          <a:bodyPr lIns="0" tIns="0" rIns="0" bIns="0" rtlCol="0" anchor="t">
            <a:spAutoFit/>
          </a:bodyPr>
          <a:lstStyle/>
          <a:p>
            <a:pPr algn="r">
              <a:lnSpc>
                <a:spcPts val="1680"/>
              </a:lnSpc>
            </a:pPr>
            <a:r>
              <a:rPr lang="en-US" sz="1200" dirty="0">
                <a:solidFill>
                  <a:srgbClr val="000000"/>
                </a:solidFill>
                <a:latin typeface="Canva Sans 1"/>
              </a:rPr>
              <a:t>Sources: </a:t>
            </a:r>
            <a:r>
              <a:rPr lang="en-US" sz="1200" dirty="0" err="1">
                <a:solidFill>
                  <a:srgbClr val="000000"/>
                </a:solidFill>
                <a:latin typeface="Canva Sans 1"/>
              </a:rPr>
              <a:t>Lightcast</a:t>
            </a:r>
            <a:r>
              <a:rPr lang="en-US" sz="1200" dirty="0">
                <a:solidFill>
                  <a:srgbClr val="000000"/>
                </a:solidFill>
                <a:latin typeface="Canva Sans 1"/>
              </a:rPr>
              <a:t>, Parliament UK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pic>
        <p:nvPicPr>
          <p:cNvPr id="3" name="Picture 6" descr="https://peopleshistorynhs.org/wp-content/uploads/2016/01/nhs-logo-880x4951.jpeg"/>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43924" y="865187"/>
            <a:ext cx="1452529" cy="8224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CU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172" y="914459"/>
            <a:ext cx="1941844" cy="7763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E8484F0-7202-D7E7-EDB9-63B7D6E31007}"/>
              </a:ext>
            </a:extLst>
          </p:cNvPr>
          <p:cNvSpPr txBox="1"/>
          <p:nvPr/>
        </p:nvSpPr>
        <p:spPr>
          <a:xfrm>
            <a:off x="363897" y="261350"/>
            <a:ext cx="6359886" cy="415498"/>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100" b="1">
                <a:latin typeface="Poppins Italics"/>
                <a:cs typeface="Poppins Italics"/>
              </a:rPr>
              <a:t>CORNERSTONE EMPLOYER PROFILE </a:t>
            </a:r>
            <a:endParaRPr lang="en-GB" sz="2100" b="1">
              <a:latin typeface="Poppins Italics"/>
              <a:cs typeface="Poppins Italics"/>
            </a:endParaRPr>
          </a:p>
        </p:txBody>
      </p:sp>
      <p:sp>
        <p:nvSpPr>
          <p:cNvPr id="7" name="TextBox 6">
            <a:extLst>
              <a:ext uri="{FF2B5EF4-FFF2-40B4-BE49-F238E27FC236}">
                <a16:creationId xmlns:a16="http://schemas.microsoft.com/office/drawing/2014/main" id="{A680D60E-A1C2-B226-6E6A-92A83B2E7FDE}"/>
              </a:ext>
            </a:extLst>
          </p:cNvPr>
          <p:cNvSpPr txBox="1"/>
          <p:nvPr/>
        </p:nvSpPr>
        <p:spPr>
          <a:xfrm>
            <a:off x="5927842" y="265588"/>
            <a:ext cx="12096544" cy="1446550"/>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a:r>
              <a:rPr lang="en-US" sz="4400" b="1">
                <a:latin typeface="Poppins Bold Italics"/>
                <a:cs typeface="Poppins Italics"/>
              </a:rPr>
              <a:t>Cambridge University Hospitals NHS Foundation Trust</a:t>
            </a:r>
            <a:endParaRPr lang="en-GB" sz="4400" b="1">
              <a:latin typeface="Poppins Bold Italics"/>
              <a:cs typeface="Poppins Italics"/>
            </a:endParaRPr>
          </a:p>
        </p:txBody>
      </p:sp>
      <p:sp>
        <p:nvSpPr>
          <p:cNvPr id="8" name="TextBox 7">
            <a:extLst>
              <a:ext uri="{FF2B5EF4-FFF2-40B4-BE49-F238E27FC236}">
                <a16:creationId xmlns:a16="http://schemas.microsoft.com/office/drawing/2014/main" id="{518FA885-F877-1D29-4E7D-692F93F12395}"/>
              </a:ext>
            </a:extLst>
          </p:cNvPr>
          <p:cNvSpPr txBox="1"/>
          <p:nvPr/>
        </p:nvSpPr>
        <p:spPr>
          <a:xfrm>
            <a:off x="363804" y="1951854"/>
            <a:ext cx="6769733" cy="8217634"/>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3200" b="1">
                <a:latin typeface="Poppins Italics"/>
                <a:cs typeface="Poppins Italics"/>
              </a:rPr>
              <a:t>Company Profile</a:t>
            </a:r>
          </a:p>
          <a:p>
            <a:r>
              <a:rPr lang="en-US" sz="2300">
                <a:latin typeface="Poppins Italics"/>
                <a:cs typeface="Poppins Italics"/>
              </a:rPr>
              <a:t>CUH includes Addenbrooke’s and the Rosie Hospitals (and will include a Children’s and Cancer Research Hospital in the near future). They employ around 12,000 staff and deliver expert care for patients – locally, regionally and nationally – while their vibrant teaching community equips and empowers staff for the future. They also benefit from, and contribute to, some of the most important biomedical research in the world today.</a:t>
            </a:r>
          </a:p>
          <a:p>
            <a:endParaRPr lang="en-US" sz="4050">
              <a:latin typeface="Poppins Italics"/>
              <a:cs typeface="Poppins Italics"/>
            </a:endParaRPr>
          </a:p>
          <a:p>
            <a:endParaRPr lang="en-US" sz="4050">
              <a:latin typeface="Poppins Italics"/>
              <a:cs typeface="Poppins Italics"/>
            </a:endParaRPr>
          </a:p>
          <a:p>
            <a:endParaRPr lang="en-US" sz="4050">
              <a:latin typeface="Poppins Italics"/>
              <a:cs typeface="Poppins Italics"/>
            </a:endParaRPr>
          </a:p>
          <a:p>
            <a:endParaRPr lang="en-US" sz="4050">
              <a:latin typeface="Poppins Italics"/>
              <a:cs typeface="Poppins Italics"/>
            </a:endParaRPr>
          </a:p>
          <a:p>
            <a:endParaRPr lang="en-US" sz="4050">
              <a:latin typeface="Poppins Italics"/>
              <a:cs typeface="Poppins Italics"/>
            </a:endParaRPr>
          </a:p>
          <a:p>
            <a:endParaRPr lang="en-US" sz="4050">
              <a:latin typeface="Poppins Italics"/>
              <a:cs typeface="Poppins Italics"/>
            </a:endParaRPr>
          </a:p>
        </p:txBody>
      </p:sp>
      <p:sp>
        <p:nvSpPr>
          <p:cNvPr id="9" name="TextBox 8">
            <a:extLst>
              <a:ext uri="{FF2B5EF4-FFF2-40B4-BE49-F238E27FC236}">
                <a16:creationId xmlns:a16="http://schemas.microsoft.com/office/drawing/2014/main" id="{C01889C3-B94D-05F5-4416-C9EA58BD2CFB}"/>
              </a:ext>
            </a:extLst>
          </p:cNvPr>
          <p:cNvSpPr txBox="1"/>
          <p:nvPr/>
        </p:nvSpPr>
        <p:spPr>
          <a:xfrm>
            <a:off x="363804" y="6875841"/>
            <a:ext cx="6359979" cy="3062377"/>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3200" b="1">
                <a:latin typeface="Poppins Italics"/>
                <a:cs typeface="Poppins Italics"/>
              </a:rPr>
              <a:t>Outreach </a:t>
            </a:r>
            <a:r>
              <a:rPr lang="en-US" sz="3200" b="1" err="1">
                <a:latin typeface="Poppins Italics"/>
                <a:cs typeface="Poppins Italics"/>
              </a:rPr>
              <a:t>Programme</a:t>
            </a:r>
            <a:endParaRPr lang="en-US" sz="3200" b="1">
              <a:latin typeface="Poppins Italics"/>
              <a:cs typeface="Poppins Italics"/>
            </a:endParaRPr>
          </a:p>
          <a:p>
            <a:r>
              <a:rPr lang="en-US" sz="2300">
                <a:latin typeface="Poppins Italics"/>
                <a:cs typeface="Poppins Italics"/>
              </a:rPr>
              <a:t>CUH works with schools, colleges, charities and the local community to offer work experience placements (including T Levels), insight days, tours, school visits, talks and information on early careers, apprenticeships and employability skills.</a:t>
            </a:r>
          </a:p>
        </p:txBody>
      </p:sp>
      <p:sp>
        <p:nvSpPr>
          <p:cNvPr id="10" name="TextBox 9">
            <a:extLst>
              <a:ext uri="{FF2B5EF4-FFF2-40B4-BE49-F238E27FC236}">
                <a16:creationId xmlns:a16="http://schemas.microsoft.com/office/drawing/2014/main" id="{16F6A36B-2102-712B-7691-8005766D63E9}"/>
              </a:ext>
            </a:extLst>
          </p:cNvPr>
          <p:cNvSpPr txBox="1"/>
          <p:nvPr/>
        </p:nvSpPr>
        <p:spPr>
          <a:xfrm>
            <a:off x="7161116" y="3338564"/>
            <a:ext cx="7331472" cy="6001643"/>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342900" indent="-342900">
              <a:buFont typeface="Arial"/>
              <a:buChar char="•"/>
            </a:pPr>
            <a:r>
              <a:rPr lang="en-US" sz="2400" b="1">
                <a:latin typeface="Poppins Italics"/>
                <a:cs typeface="Poppins Italics"/>
              </a:rPr>
              <a:t>Admin</a:t>
            </a:r>
            <a:r>
              <a:rPr lang="en-US" sz="2400">
                <a:latin typeface="Poppins Italics"/>
                <a:cs typeface="Poppins Italics"/>
              </a:rPr>
              <a:t>; Customer Service, Medical Secretaries, Office Administrators, Finance, HR and Management roles.</a:t>
            </a:r>
            <a:endParaRPr lang="en-US" sz="3200" b="1">
              <a:latin typeface="Poppins Italics"/>
              <a:cs typeface="Poppins Italics"/>
            </a:endParaRPr>
          </a:p>
          <a:p>
            <a:pPr marL="428625" indent="-428625">
              <a:buFont typeface="Arial" panose="020B0604020202020204" pitchFamily="34" charset="0"/>
              <a:buChar char="•"/>
            </a:pPr>
            <a:r>
              <a:rPr lang="en-US" sz="2400" b="1">
                <a:latin typeface="Poppins Italics"/>
                <a:cs typeface="Poppins Italics"/>
              </a:rPr>
              <a:t>Healthcare Science</a:t>
            </a:r>
            <a:r>
              <a:rPr lang="en-US" sz="2400">
                <a:latin typeface="Poppins Italics"/>
                <a:cs typeface="Poppins Italics"/>
              </a:rPr>
              <a:t>; Lab Technician, Biomedical Science, Respiratory Physiology, Medical Physics and Clinical Engineering</a:t>
            </a:r>
          </a:p>
          <a:p>
            <a:pPr marL="428625" indent="-428625">
              <a:buFont typeface="Arial" panose="020B0604020202020204" pitchFamily="34" charset="0"/>
              <a:buChar char="•"/>
            </a:pPr>
            <a:r>
              <a:rPr lang="en-US" sz="2400" b="1">
                <a:latin typeface="Poppins Italics"/>
                <a:cs typeface="Poppins Italics"/>
              </a:rPr>
              <a:t>Allied Health Professionals</a:t>
            </a:r>
            <a:r>
              <a:rPr lang="en-US" sz="2400">
                <a:latin typeface="Poppins Italics"/>
                <a:cs typeface="Poppins Italics"/>
              </a:rPr>
              <a:t>: Occupational Therapy, Physiotherapy, Operating Department Practitioner, Radiotherapy</a:t>
            </a:r>
          </a:p>
          <a:p>
            <a:pPr marL="428625" indent="-428625">
              <a:buFont typeface="Arial" panose="020B0604020202020204" pitchFamily="34" charset="0"/>
              <a:buChar char="•"/>
            </a:pPr>
            <a:r>
              <a:rPr lang="en-US" sz="2400" b="1">
                <a:latin typeface="Poppins Italics"/>
                <a:cs typeface="Poppins Italics"/>
              </a:rPr>
              <a:t>Estates and Facilities</a:t>
            </a:r>
            <a:r>
              <a:rPr lang="en-US" sz="2400">
                <a:latin typeface="Poppins Italics"/>
                <a:cs typeface="Poppins Italics"/>
              </a:rPr>
              <a:t>: Portering, Maintenance, Electricians, Plumbing, Sustainability Team</a:t>
            </a:r>
          </a:p>
          <a:p>
            <a:pPr marL="428625" indent="-428625">
              <a:buFont typeface="Arial" panose="020B0604020202020204" pitchFamily="34" charset="0"/>
              <a:buChar char="•"/>
            </a:pPr>
            <a:r>
              <a:rPr lang="en-US" sz="2400" b="1">
                <a:latin typeface="Poppins Italics"/>
                <a:cs typeface="Poppins Italics"/>
              </a:rPr>
              <a:t>Nursing</a:t>
            </a:r>
            <a:r>
              <a:rPr lang="en-US" sz="2400">
                <a:latin typeface="Poppins Italics"/>
                <a:cs typeface="Poppins Italics"/>
              </a:rPr>
              <a:t>: Healthcare Support Workers, Theatre Support Worker, Nursing Associate and Registered Nurse </a:t>
            </a:r>
          </a:p>
          <a:p>
            <a:pPr marL="428625" indent="-428625">
              <a:buFont typeface="Arial" panose="020B0604020202020204" pitchFamily="34" charset="0"/>
              <a:buChar char="•"/>
            </a:pPr>
            <a:r>
              <a:rPr lang="en-US" sz="2400">
                <a:latin typeface="Poppins Italics"/>
                <a:cs typeface="Poppins Italics"/>
              </a:rPr>
              <a:t>And much more!</a:t>
            </a:r>
          </a:p>
        </p:txBody>
      </p:sp>
      <p:pic>
        <p:nvPicPr>
          <p:cNvPr id="11" name="Picture 10"/>
          <p:cNvPicPr>
            <a:picLocks noChangeAspect="1"/>
          </p:cNvPicPr>
          <p:nvPr/>
        </p:nvPicPr>
        <p:blipFill rotWithShape="1">
          <a:blip r:embed="rId4"/>
          <a:srcRect l="5092" r="2378"/>
          <a:stretch/>
        </p:blipFill>
        <p:spPr>
          <a:xfrm>
            <a:off x="16185795" y="4565775"/>
            <a:ext cx="1850191" cy="1693323"/>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12" name="Rounded Rectangle 11"/>
          <p:cNvSpPr/>
          <p:nvPr/>
        </p:nvSpPr>
        <p:spPr>
          <a:xfrm>
            <a:off x="14495594" y="3604587"/>
            <a:ext cx="1644065" cy="1604715"/>
          </a:xfrm>
          <a:prstGeom prst="roundRect">
            <a:avLst/>
          </a:prstGeom>
          <a:ln w="28575">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GB" sz="1800">
                <a:latin typeface="Arial" panose="020B0604020202020204" pitchFamily="34" charset="0"/>
                <a:cs typeface="Arial" panose="020B0604020202020204" pitchFamily="34" charset="0"/>
              </a:rPr>
              <a:t>Scan here to take you to the CUH Careers Website</a:t>
            </a:r>
          </a:p>
        </p:txBody>
      </p:sp>
      <p:sp>
        <p:nvSpPr>
          <p:cNvPr id="13" name="Rounded Rectangle 12"/>
          <p:cNvSpPr/>
          <p:nvPr/>
        </p:nvSpPr>
        <p:spPr>
          <a:xfrm>
            <a:off x="16530794" y="8054322"/>
            <a:ext cx="1644065" cy="1604715"/>
          </a:xfrm>
          <a:prstGeom prst="roundRect">
            <a:avLst/>
          </a:prstGeom>
          <a:ln w="28575">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GB" sz="1800">
                <a:latin typeface="Arial" panose="020B0604020202020204" pitchFamily="34" charset="0"/>
                <a:cs typeface="Arial" panose="020B0604020202020204" pitchFamily="34" charset="0"/>
              </a:rPr>
              <a:t>Scan here to take you to the CUH Apprentice Website</a:t>
            </a:r>
          </a:p>
        </p:txBody>
      </p:sp>
      <p:pic>
        <p:nvPicPr>
          <p:cNvPr id="14" name="Picture 13"/>
          <p:cNvPicPr>
            <a:picLocks noChangeAspect="1"/>
          </p:cNvPicPr>
          <p:nvPr/>
        </p:nvPicPr>
        <p:blipFill>
          <a:blip r:embed="rId5"/>
          <a:stretch>
            <a:fillRect/>
          </a:stretch>
        </p:blipFill>
        <p:spPr>
          <a:xfrm>
            <a:off x="14747569" y="6877566"/>
            <a:ext cx="1601891" cy="1675636"/>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cxnSp>
        <p:nvCxnSpPr>
          <p:cNvPr id="16" name="Elbow Connector 15"/>
          <p:cNvCxnSpPr/>
          <p:nvPr/>
        </p:nvCxnSpPr>
        <p:spPr>
          <a:xfrm rot="10800000">
            <a:off x="16518176" y="7190510"/>
            <a:ext cx="960239" cy="725268"/>
          </a:xfrm>
          <a:prstGeom prst="bentConnector3">
            <a:avLst>
              <a:gd name="adj1" fmla="val 3830"/>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Elbow Connector 25"/>
          <p:cNvCxnSpPr/>
          <p:nvPr/>
        </p:nvCxnSpPr>
        <p:spPr>
          <a:xfrm rot="16200000" flipH="1">
            <a:off x="15373662" y="5203484"/>
            <a:ext cx="683171" cy="822035"/>
          </a:xfrm>
          <a:prstGeom prst="bentConnector2">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00D9D6A9-86D8-5E9F-ADEA-B7B80E833F60}"/>
              </a:ext>
            </a:extLst>
          </p:cNvPr>
          <p:cNvSpPr txBox="1"/>
          <p:nvPr/>
        </p:nvSpPr>
        <p:spPr>
          <a:xfrm>
            <a:off x="7233249" y="1917221"/>
            <a:ext cx="1009721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Poppins Italics"/>
                <a:cs typeface="Segoe UI"/>
              </a:rPr>
              <a:t>Career Pathway Opportunities</a:t>
            </a:r>
            <a:r>
              <a:rPr lang="en-US" sz="3200">
                <a:latin typeface="Poppins Italics"/>
                <a:cs typeface="Segoe UI"/>
              </a:rPr>
              <a:t>​</a:t>
            </a:r>
          </a:p>
          <a:p>
            <a:r>
              <a:rPr lang="en-US" sz="2400">
                <a:latin typeface="Poppins Italics"/>
                <a:cs typeface="Segoe UI"/>
              </a:rPr>
              <a:t>There are over 350 different careers in the NHS! CUH offer apprenticeships and roles in:</a:t>
            </a:r>
          </a:p>
        </p:txBody>
      </p:sp>
      <p:sp>
        <p:nvSpPr>
          <p:cNvPr id="17" name="TextBox 16">
            <a:extLst>
              <a:ext uri="{FF2B5EF4-FFF2-40B4-BE49-F238E27FC236}">
                <a16:creationId xmlns:a16="http://schemas.microsoft.com/office/drawing/2014/main" id="{6FAA091D-271B-E767-E7AB-570A23079C31}"/>
              </a:ext>
            </a:extLst>
          </p:cNvPr>
          <p:cNvSpPr txBox="1"/>
          <p:nvPr/>
        </p:nvSpPr>
        <p:spPr>
          <a:xfrm>
            <a:off x="7168551" y="9335938"/>
            <a:ext cx="940710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u="sng">
                <a:latin typeface="Poppins Italics"/>
              </a:rPr>
              <a:t>CUH Apprenticeships </a:t>
            </a:r>
            <a:r>
              <a:rPr lang="en-US" sz="2400">
                <a:latin typeface="Poppins Italics"/>
              </a:rPr>
              <a:t>vary from Level 2 to Level 7 (Master Degrees.)</a:t>
            </a:r>
            <a:endParaRPr lang="en-US"/>
          </a:p>
        </p:txBody>
      </p:sp>
    </p:spTree>
    <p:extLst>
      <p:ext uri="{BB962C8B-B14F-4D97-AF65-F5344CB8AC3E}">
        <p14:creationId xmlns:p14="http://schemas.microsoft.com/office/powerpoint/2010/main" val="3249845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91DDE2-9EEB-B7B1-DC6B-18FEF2178ABA}"/>
              </a:ext>
            </a:extLst>
          </p:cNvPr>
          <p:cNvSpPr/>
          <p:nvPr/>
        </p:nvSpPr>
        <p:spPr>
          <a:xfrm>
            <a:off x="-1" y="-38101"/>
            <a:ext cx="7848600" cy="1752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F9754D7-08E2-2BF9-3190-E105A278BB0E}"/>
              </a:ext>
            </a:extLst>
          </p:cNvPr>
          <p:cNvSpPr txBox="1"/>
          <p:nvPr/>
        </p:nvSpPr>
        <p:spPr>
          <a:xfrm>
            <a:off x="338408" y="6188661"/>
            <a:ext cx="7226775" cy="3416320"/>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800" b="1">
                <a:solidFill>
                  <a:srgbClr val="EEECE1"/>
                </a:solidFill>
                <a:latin typeface="Poppins Italics"/>
                <a:cs typeface="Poppins Italics"/>
              </a:rPr>
              <a:t>Outreach activities:</a:t>
            </a:r>
          </a:p>
          <a:p>
            <a:r>
              <a:rPr lang="en-US" sz="2800" err="1">
                <a:solidFill>
                  <a:srgbClr val="EEECE1"/>
                </a:solidFill>
                <a:latin typeface="Poppins Italics"/>
                <a:cs typeface="Poppins Italics"/>
              </a:rPr>
              <a:t>Organisaitons</a:t>
            </a:r>
            <a:r>
              <a:rPr lang="en-US" sz="2800">
                <a:solidFill>
                  <a:srgbClr val="EEECE1"/>
                </a:solidFill>
                <a:latin typeface="Poppins Italics"/>
                <a:cs typeface="Poppins Italics"/>
              </a:rPr>
              <a:t> across the ICS work with schools to promote the 350 roles and opportunities, offer work experience and shadowing opportunities, apprenticeships, and volunteering opportunities. </a:t>
            </a:r>
          </a:p>
          <a:p>
            <a:endParaRPr lang="en-GB" sz="2000">
              <a:solidFill>
                <a:srgbClr val="EEECE1"/>
              </a:solidFill>
              <a:latin typeface="Poppins Italics"/>
              <a:cs typeface="Poppins Italics"/>
            </a:endParaRPr>
          </a:p>
        </p:txBody>
      </p:sp>
      <p:sp>
        <p:nvSpPr>
          <p:cNvPr id="13" name="TextBox 12">
            <a:extLst>
              <a:ext uri="{FF2B5EF4-FFF2-40B4-BE49-F238E27FC236}">
                <a16:creationId xmlns:a16="http://schemas.microsoft.com/office/drawing/2014/main" id="{518FA885-F877-1D29-4E7D-692F93F12395}"/>
              </a:ext>
            </a:extLst>
          </p:cNvPr>
          <p:cNvSpPr txBox="1"/>
          <p:nvPr/>
        </p:nvSpPr>
        <p:spPr>
          <a:xfrm>
            <a:off x="8328989" y="4475876"/>
            <a:ext cx="4310333" cy="4939814"/>
          </a:xfrm>
          <a:prstGeom prst="rect">
            <a:avLst/>
          </a:prstGeom>
          <a:noFill/>
          <a:ln w="3175">
            <a:noFill/>
          </a:ln>
        </p:spPr>
        <p:txBody>
          <a:bodyPr wrap="square" lIns="137160" tIns="68580" rIns="137160" bIns="6858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400">
                <a:solidFill>
                  <a:srgbClr val="EEECE1"/>
                </a:solidFill>
                <a:latin typeface="Poppins Italics"/>
                <a:cs typeface="Poppins Italics"/>
              </a:rPr>
              <a:t>There are a variety of settings you can work in…</a:t>
            </a:r>
            <a:endParaRPr lang="en-GB" sz="2800">
              <a:solidFill>
                <a:srgbClr val="EEECE1"/>
              </a:solidFill>
              <a:latin typeface="Poppins Italics"/>
              <a:cs typeface="Poppins Italics"/>
            </a:endParaRPr>
          </a:p>
          <a:p>
            <a:endParaRPr lang="en-US" sz="2400">
              <a:solidFill>
                <a:srgbClr val="EEECE1"/>
              </a:solidFill>
              <a:latin typeface="Poppins Italics"/>
              <a:cs typeface="Poppins Italics"/>
            </a:endParaRPr>
          </a:p>
          <a:p>
            <a:pPr marL="428625" indent="-428625">
              <a:buFont typeface="Arial" panose="020B0604020202020204" pitchFamily="34" charset="0"/>
              <a:buChar char="•"/>
            </a:pPr>
            <a:r>
              <a:rPr lang="en-US" sz="2400">
                <a:solidFill>
                  <a:srgbClr val="EEECE1"/>
                </a:solidFill>
                <a:latin typeface="Poppins Italics"/>
                <a:cs typeface="Poppins Italics"/>
              </a:rPr>
              <a:t>Ambulance Service </a:t>
            </a:r>
          </a:p>
          <a:p>
            <a:pPr marL="428625" indent="-428625">
              <a:buFont typeface="Arial" panose="020B0604020202020204" pitchFamily="34" charset="0"/>
              <a:buChar char="•"/>
            </a:pPr>
            <a:r>
              <a:rPr lang="en-US" sz="2400">
                <a:solidFill>
                  <a:srgbClr val="EEECE1"/>
                </a:solidFill>
                <a:latin typeface="Poppins Italics"/>
                <a:cs typeface="Poppins Italics"/>
              </a:rPr>
              <a:t>Care Home</a:t>
            </a:r>
          </a:p>
          <a:p>
            <a:pPr marL="428625" indent="-428625">
              <a:buFont typeface="Arial" panose="020B0604020202020204" pitchFamily="34" charset="0"/>
              <a:buChar char="•"/>
            </a:pPr>
            <a:r>
              <a:rPr lang="en-US" sz="2400">
                <a:solidFill>
                  <a:srgbClr val="EEECE1"/>
                </a:solidFill>
                <a:latin typeface="Poppins Italics"/>
                <a:cs typeface="Poppins Italics"/>
              </a:rPr>
              <a:t>Community </a:t>
            </a:r>
          </a:p>
          <a:p>
            <a:pPr marL="428625" indent="-428625">
              <a:buFont typeface="Arial" panose="020B0604020202020204" pitchFamily="34" charset="0"/>
              <a:buChar char="•"/>
            </a:pPr>
            <a:r>
              <a:rPr lang="en-US" sz="2400">
                <a:solidFill>
                  <a:srgbClr val="EEECE1"/>
                </a:solidFill>
                <a:latin typeface="Poppins Italics"/>
                <a:cs typeface="Poppins Italics"/>
              </a:rPr>
              <a:t>Dental Practice</a:t>
            </a:r>
          </a:p>
          <a:p>
            <a:pPr marL="428625" indent="-428625">
              <a:buFont typeface="Arial" panose="020B0604020202020204" pitchFamily="34" charset="0"/>
              <a:buChar char="•"/>
            </a:pPr>
            <a:r>
              <a:rPr lang="en-US" sz="2400">
                <a:solidFill>
                  <a:srgbClr val="EEECE1"/>
                </a:solidFill>
                <a:latin typeface="Poppins Italics"/>
                <a:cs typeface="Poppins Italics"/>
              </a:rPr>
              <a:t>Doctors Practice </a:t>
            </a:r>
          </a:p>
          <a:p>
            <a:pPr marL="428625" indent="-428625">
              <a:buFont typeface="Arial" panose="020B0604020202020204" pitchFamily="34" charset="0"/>
              <a:buChar char="•"/>
            </a:pPr>
            <a:r>
              <a:rPr lang="en-US" sz="2400">
                <a:solidFill>
                  <a:srgbClr val="EEECE1"/>
                </a:solidFill>
                <a:latin typeface="Poppins Italics"/>
                <a:cs typeface="Poppins Italics"/>
              </a:rPr>
              <a:t>Hospice </a:t>
            </a:r>
          </a:p>
          <a:p>
            <a:pPr marL="428625" indent="-428625">
              <a:buFont typeface="Arial" panose="020B0604020202020204" pitchFamily="34" charset="0"/>
              <a:buChar char="•"/>
            </a:pPr>
            <a:r>
              <a:rPr lang="en-US" sz="2400">
                <a:solidFill>
                  <a:srgbClr val="EEECE1"/>
                </a:solidFill>
                <a:latin typeface="Poppins Italics"/>
                <a:cs typeface="Poppins Italics"/>
              </a:rPr>
              <a:t>Hospital </a:t>
            </a:r>
          </a:p>
          <a:p>
            <a:pPr marL="428625" indent="-428625">
              <a:buFont typeface="Arial" panose="020B0604020202020204" pitchFamily="34" charset="0"/>
              <a:buChar char="•"/>
            </a:pPr>
            <a:r>
              <a:rPr lang="en-US" sz="2400">
                <a:solidFill>
                  <a:srgbClr val="EEECE1"/>
                </a:solidFill>
                <a:latin typeface="Poppins Italics"/>
                <a:cs typeface="Poppins Italics"/>
              </a:rPr>
              <a:t>Mental Heal </a:t>
            </a:r>
          </a:p>
          <a:p>
            <a:pPr marL="428625" indent="-428625">
              <a:buFont typeface="Arial" panose="020B0604020202020204" pitchFamily="34" charset="0"/>
              <a:buChar char="•"/>
            </a:pPr>
            <a:r>
              <a:rPr lang="en-US" sz="2400">
                <a:solidFill>
                  <a:srgbClr val="EEECE1"/>
                </a:solidFill>
                <a:latin typeface="Poppins Italics"/>
                <a:cs typeface="Poppins Italics"/>
              </a:rPr>
              <a:t>Opticians </a:t>
            </a:r>
          </a:p>
          <a:p>
            <a:pPr marL="428625" indent="-428625">
              <a:buFont typeface="Arial" panose="020B0604020202020204" pitchFamily="34" charset="0"/>
              <a:buChar char="•"/>
            </a:pPr>
            <a:r>
              <a:rPr lang="en-US" sz="2400">
                <a:solidFill>
                  <a:srgbClr val="EEECE1"/>
                </a:solidFill>
                <a:latin typeface="Poppins Italics"/>
                <a:cs typeface="Poppins Italics"/>
              </a:rPr>
              <a:t>Pharmacy </a:t>
            </a:r>
          </a:p>
        </p:txBody>
      </p:sp>
      <p:sp>
        <p:nvSpPr>
          <p:cNvPr id="15" name="TextBox 14">
            <a:extLst>
              <a:ext uri="{FF2B5EF4-FFF2-40B4-BE49-F238E27FC236}">
                <a16:creationId xmlns:a16="http://schemas.microsoft.com/office/drawing/2014/main" id="{16F6A36B-2102-712B-7691-8005766D63E9}"/>
              </a:ext>
            </a:extLst>
          </p:cNvPr>
          <p:cNvSpPr txBox="1"/>
          <p:nvPr/>
        </p:nvSpPr>
        <p:spPr>
          <a:xfrm>
            <a:off x="8337845" y="1156973"/>
            <a:ext cx="9668937" cy="3416320"/>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800" b="1">
                <a:solidFill>
                  <a:srgbClr val="EEECE1"/>
                </a:solidFill>
                <a:latin typeface="Poppins Italics"/>
                <a:cs typeface="Poppins Italics"/>
              </a:rPr>
              <a:t>Career Pathway Opportunities</a:t>
            </a:r>
          </a:p>
          <a:p>
            <a:r>
              <a:rPr lang="en-US" sz="2800">
                <a:solidFill>
                  <a:srgbClr val="EEECE1"/>
                </a:solidFill>
                <a:latin typeface="Poppins Italics"/>
                <a:cs typeface="Poppins Italics"/>
              </a:rPr>
              <a:t>There are over 350 roles within Health and Care in a range of clinical and non-clinical roles. These have a variety of entry points depending on level of education with opportunities to join entry level positions, undertake apprenticeships, or complete a university degree and join a qualified roles.</a:t>
            </a:r>
          </a:p>
          <a:p>
            <a:endParaRPr lang="en-US" sz="2000">
              <a:solidFill>
                <a:srgbClr val="EEECE1"/>
              </a:solidFill>
              <a:latin typeface="Poppins Italics"/>
              <a:cs typeface="Poppins Italics"/>
            </a:endParaRPr>
          </a:p>
        </p:txBody>
      </p:sp>
      <p:pic>
        <p:nvPicPr>
          <p:cNvPr id="5" name="Picture 4" descr="A black background with blue text&#10;&#10;Description automatically generated">
            <a:extLst>
              <a:ext uri="{FF2B5EF4-FFF2-40B4-BE49-F238E27FC236}">
                <a16:creationId xmlns:a16="http://schemas.microsoft.com/office/drawing/2014/main" id="{8CD8C1AD-758B-CCBD-37B3-4D9ACB12F7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992" y="207657"/>
            <a:ext cx="7200182" cy="1268447"/>
          </a:xfrm>
          <a:prstGeom prst="rect">
            <a:avLst/>
          </a:prstGeom>
          <a:ln>
            <a:noFill/>
          </a:ln>
        </p:spPr>
      </p:pic>
      <p:sp>
        <p:nvSpPr>
          <p:cNvPr id="6" name="TextBox 5">
            <a:extLst>
              <a:ext uri="{FF2B5EF4-FFF2-40B4-BE49-F238E27FC236}">
                <a16:creationId xmlns:a16="http://schemas.microsoft.com/office/drawing/2014/main" id="{8D97F4DE-B9F8-098E-A292-CF21932E559E}"/>
              </a:ext>
            </a:extLst>
          </p:cNvPr>
          <p:cNvSpPr txBox="1"/>
          <p:nvPr/>
        </p:nvSpPr>
        <p:spPr>
          <a:xfrm>
            <a:off x="293420" y="9594273"/>
            <a:ext cx="8842542" cy="400110"/>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000">
                <a:solidFill>
                  <a:srgbClr val="EEECE1"/>
                </a:solidFill>
                <a:latin typeface="Poppins Italics"/>
                <a:cs typeface="Poppins Italics"/>
                <a:hlinkClick r:id="rId3">
                  <a:extLst>
                    <a:ext uri="{A12FA001-AC4F-418D-AE19-62706E023703}">
                      <ahyp:hlinkClr xmlns:ahyp="http://schemas.microsoft.com/office/drawing/2018/hyperlinkcolor" val="tx"/>
                    </a:ext>
                  </a:extLst>
                </a:hlinkClick>
              </a:rPr>
              <a:t>https://www.candphealthandcarejobs.co.uk/</a:t>
            </a:r>
            <a:r>
              <a:rPr lang="en-US" sz="2000">
                <a:solidFill>
                  <a:srgbClr val="EEECE1"/>
                </a:solidFill>
                <a:latin typeface="Poppins Italics"/>
                <a:cs typeface="Poppins Italics"/>
              </a:rPr>
              <a:t> </a:t>
            </a:r>
            <a:endParaRPr lang="en-GB" sz="2000">
              <a:solidFill>
                <a:srgbClr val="EEECE1"/>
              </a:solidFill>
              <a:latin typeface="Poppins Italics"/>
              <a:cs typeface="Poppins Italics"/>
            </a:endParaRPr>
          </a:p>
        </p:txBody>
      </p:sp>
      <p:sp>
        <p:nvSpPr>
          <p:cNvPr id="4" name="TextBox 3">
            <a:extLst>
              <a:ext uri="{FF2B5EF4-FFF2-40B4-BE49-F238E27FC236}">
                <a16:creationId xmlns:a16="http://schemas.microsoft.com/office/drawing/2014/main" id="{EB18E11E-2E21-F0C4-2607-C7A4AF2EEC17}"/>
              </a:ext>
            </a:extLst>
          </p:cNvPr>
          <p:cNvSpPr txBox="1"/>
          <p:nvPr/>
        </p:nvSpPr>
        <p:spPr>
          <a:xfrm>
            <a:off x="13163909" y="4478631"/>
            <a:ext cx="4813539"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EEECE1"/>
                </a:solidFill>
                <a:latin typeface="Poppins Italics"/>
                <a:cs typeface="Segoe UI"/>
              </a:rPr>
              <a:t>Roles are generally grouped in to staff groups:​</a:t>
            </a:r>
          </a:p>
          <a:p>
            <a:endParaRPr lang="en-US" sz="2400">
              <a:solidFill>
                <a:srgbClr val="EEECE1"/>
              </a:solidFill>
              <a:latin typeface="Poppins Italics"/>
              <a:cs typeface="Segoe UI"/>
            </a:endParaRPr>
          </a:p>
          <a:p>
            <a:pPr marL="428625" indent="-428625">
              <a:buFont typeface="Arial,Sans-Serif"/>
              <a:buChar char="•"/>
            </a:pPr>
            <a:r>
              <a:rPr lang="en-US" sz="2400">
                <a:solidFill>
                  <a:srgbClr val="EEECE1"/>
                </a:solidFill>
                <a:latin typeface="Poppins Italics"/>
                <a:cs typeface="Arial"/>
              </a:rPr>
              <a:t>Allied Health Professionals ​</a:t>
            </a:r>
          </a:p>
          <a:p>
            <a:pPr marL="428625" indent="-428625">
              <a:buFont typeface="Arial,Sans-Serif"/>
              <a:buChar char="•"/>
            </a:pPr>
            <a:r>
              <a:rPr lang="en-US" sz="2400">
                <a:solidFill>
                  <a:srgbClr val="EEECE1"/>
                </a:solidFill>
                <a:latin typeface="Poppins Italics"/>
                <a:cs typeface="Arial"/>
              </a:rPr>
              <a:t>Administration and Management ​</a:t>
            </a:r>
          </a:p>
          <a:p>
            <a:pPr marL="428625" indent="-428625">
              <a:buFont typeface="Arial,Sans-Serif"/>
              <a:buChar char="•"/>
            </a:pPr>
            <a:r>
              <a:rPr lang="en-US" sz="2400">
                <a:solidFill>
                  <a:srgbClr val="EEECE1"/>
                </a:solidFill>
                <a:latin typeface="Poppins Italics"/>
                <a:cs typeface="Arial"/>
              </a:rPr>
              <a:t>Dental ​</a:t>
            </a:r>
          </a:p>
          <a:p>
            <a:pPr marL="428625" indent="-428625">
              <a:buFont typeface="Arial,Sans-Serif"/>
              <a:buChar char="•"/>
            </a:pPr>
            <a:r>
              <a:rPr lang="en-US" sz="2400">
                <a:solidFill>
                  <a:srgbClr val="EEECE1"/>
                </a:solidFill>
                <a:latin typeface="Poppins Italics"/>
                <a:cs typeface="Arial"/>
              </a:rPr>
              <a:t>Digital / IT​</a:t>
            </a:r>
          </a:p>
          <a:p>
            <a:pPr marL="428625" indent="-428625">
              <a:buFont typeface="Arial,Sans-Serif"/>
              <a:buChar char="•"/>
            </a:pPr>
            <a:r>
              <a:rPr lang="en-US" sz="2400">
                <a:solidFill>
                  <a:srgbClr val="EEECE1"/>
                </a:solidFill>
                <a:latin typeface="Poppins Italics"/>
                <a:cs typeface="Arial"/>
              </a:rPr>
              <a:t>Healthcare Science​</a:t>
            </a:r>
          </a:p>
          <a:p>
            <a:pPr marL="428625" indent="-428625">
              <a:buFont typeface="Arial,Sans-Serif"/>
              <a:buChar char="•"/>
            </a:pPr>
            <a:r>
              <a:rPr lang="en-US" sz="2400">
                <a:solidFill>
                  <a:srgbClr val="EEECE1"/>
                </a:solidFill>
                <a:latin typeface="Poppins Italics"/>
                <a:cs typeface="Arial"/>
              </a:rPr>
              <a:t>Midwifery ​</a:t>
            </a:r>
          </a:p>
          <a:p>
            <a:pPr marL="428625" indent="-428625">
              <a:buFont typeface="Arial,Sans-Serif"/>
              <a:buChar char="•"/>
            </a:pPr>
            <a:r>
              <a:rPr lang="en-US" sz="2400">
                <a:solidFill>
                  <a:srgbClr val="EEECE1"/>
                </a:solidFill>
                <a:latin typeface="Poppins Italics"/>
                <a:cs typeface="Arial"/>
              </a:rPr>
              <a:t>Medical​</a:t>
            </a:r>
          </a:p>
          <a:p>
            <a:pPr marL="428625" indent="-428625">
              <a:buFont typeface="Arial,Sans-Serif"/>
              <a:buChar char="•"/>
            </a:pPr>
            <a:r>
              <a:rPr lang="en-US" sz="2400">
                <a:solidFill>
                  <a:srgbClr val="EEECE1"/>
                </a:solidFill>
                <a:latin typeface="Poppins Italics"/>
                <a:cs typeface="Arial"/>
              </a:rPr>
              <a:t>Nursing ​</a:t>
            </a:r>
          </a:p>
          <a:p>
            <a:pPr marL="428625" indent="-428625">
              <a:buFont typeface="Arial,Sans-Serif"/>
              <a:buChar char="•"/>
            </a:pPr>
            <a:r>
              <a:rPr lang="en-US" sz="2400">
                <a:solidFill>
                  <a:srgbClr val="EEECE1"/>
                </a:solidFill>
                <a:latin typeface="Poppins Italics"/>
                <a:cs typeface="Arial"/>
              </a:rPr>
              <a:t>Pharmacy ​</a:t>
            </a:r>
          </a:p>
          <a:p>
            <a:pPr marL="428625" indent="-428625">
              <a:buFont typeface="Arial,Sans-Serif"/>
              <a:buChar char="•"/>
            </a:pPr>
            <a:r>
              <a:rPr lang="en-US" sz="2400">
                <a:solidFill>
                  <a:srgbClr val="EEECE1"/>
                </a:solidFill>
                <a:latin typeface="Poppins Italics"/>
                <a:cs typeface="Arial"/>
              </a:rPr>
              <a:t>Psychology ​</a:t>
            </a:r>
          </a:p>
          <a:p>
            <a:pPr marL="428625" indent="-428625">
              <a:buFont typeface="Arial,Sans-Serif"/>
              <a:buChar char="•"/>
            </a:pPr>
            <a:r>
              <a:rPr lang="en-US" sz="2400">
                <a:solidFill>
                  <a:srgbClr val="EEECE1"/>
                </a:solidFill>
                <a:latin typeface="Poppins Italics"/>
                <a:cs typeface="Arial"/>
              </a:rPr>
              <a:t>Social Worker</a:t>
            </a:r>
          </a:p>
        </p:txBody>
      </p:sp>
      <p:sp>
        <p:nvSpPr>
          <p:cNvPr id="7" name="TextBox 6">
            <a:extLst>
              <a:ext uri="{FF2B5EF4-FFF2-40B4-BE49-F238E27FC236}">
                <a16:creationId xmlns:a16="http://schemas.microsoft.com/office/drawing/2014/main" id="{B37D080B-D560-2237-80FC-F81C8D6F293E}"/>
              </a:ext>
            </a:extLst>
          </p:cNvPr>
          <p:cNvSpPr txBox="1"/>
          <p:nvPr/>
        </p:nvSpPr>
        <p:spPr>
          <a:xfrm>
            <a:off x="332116" y="2132881"/>
            <a:ext cx="7832785" cy="40565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rgbClr val="EEECE1"/>
                </a:solidFill>
                <a:latin typeface="Poppins Bold Italics"/>
                <a:cs typeface="Poppins Bold Italics"/>
              </a:rPr>
              <a:t>Cambridgeshire &amp; Peterborough Integrated Care System (ICS) brings together NHS organisations and providers, local authorities, and Voluntary, Community and Social Enterprise (VCSE) organisations, to promote, support and improve the health and wellbeing of almost a million people living locally.</a:t>
            </a:r>
            <a:endParaRPr lang="en-US">
              <a:solidFill>
                <a:srgbClr val="EEECE1"/>
              </a:solidFill>
              <a:latin typeface="Poppins Bold Italics"/>
              <a:cs typeface="Poppins Bold Italics"/>
            </a:endParaRPr>
          </a:p>
        </p:txBody>
      </p:sp>
      <p:sp>
        <p:nvSpPr>
          <p:cNvPr id="3" name="TextBox 2">
            <a:extLst>
              <a:ext uri="{FF2B5EF4-FFF2-40B4-BE49-F238E27FC236}">
                <a16:creationId xmlns:a16="http://schemas.microsoft.com/office/drawing/2014/main" id="{B2EB3855-4D7C-6AF6-BC1E-A020B7C71DF7}"/>
              </a:ext>
            </a:extLst>
          </p:cNvPr>
          <p:cNvSpPr txBox="1"/>
          <p:nvPr/>
        </p:nvSpPr>
        <p:spPr>
          <a:xfrm>
            <a:off x="11587782" y="205136"/>
            <a:ext cx="6359886" cy="523220"/>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a:r>
              <a:rPr lang="en-US" sz="2800" b="1">
                <a:solidFill>
                  <a:srgbClr val="EEECE1"/>
                </a:solidFill>
                <a:latin typeface="Poppins Italics"/>
                <a:cs typeface="Poppins Italics"/>
              </a:rPr>
              <a:t>CORNERSTONE EMPLOYER PROFILE </a:t>
            </a:r>
            <a:endParaRPr lang="en-GB" sz="2800" b="1">
              <a:solidFill>
                <a:srgbClr val="EEECE1"/>
              </a:solidFill>
              <a:latin typeface="Poppins Italics"/>
              <a:cs typeface="Poppins Italics"/>
            </a:endParaRPr>
          </a:p>
        </p:txBody>
      </p:sp>
    </p:spTree>
    <p:extLst>
      <p:ext uri="{BB962C8B-B14F-4D97-AF65-F5344CB8AC3E}">
        <p14:creationId xmlns:p14="http://schemas.microsoft.com/office/powerpoint/2010/main" val="1078859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E3A8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C453FE9-6443-8042-9B29-CDC53E1DE884}"/>
              </a:ext>
            </a:extLst>
          </p:cNvPr>
          <p:cNvSpPr/>
          <p:nvPr/>
        </p:nvSpPr>
        <p:spPr>
          <a:xfrm>
            <a:off x="15622396" y="5273285"/>
            <a:ext cx="2213573" cy="1902551"/>
          </a:xfrm>
          <a:prstGeom prst="rect">
            <a:avLst/>
          </a:prstGeom>
          <a:solidFill>
            <a:srgbClr val="8FA4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GB" sz="4050">
              <a:latin typeface="Poppins Italics"/>
              <a:cs typeface="Poppins Italics"/>
            </a:endParaRPr>
          </a:p>
        </p:txBody>
      </p:sp>
      <p:pic>
        <p:nvPicPr>
          <p:cNvPr id="19" name="Graphic 18" descr="Frappe Cup with solid fill">
            <a:extLst>
              <a:ext uri="{FF2B5EF4-FFF2-40B4-BE49-F238E27FC236}">
                <a16:creationId xmlns:a16="http://schemas.microsoft.com/office/drawing/2014/main" id="{AF901324-E182-8C88-BAB6-86C85DF366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471633" y="419490"/>
            <a:ext cx="2992848" cy="2992848"/>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518FA885-F877-1D29-4E7D-692F93F12395}"/>
              </a:ext>
            </a:extLst>
          </p:cNvPr>
          <p:cNvSpPr txBox="1"/>
          <p:nvPr/>
        </p:nvSpPr>
        <p:spPr>
          <a:xfrm>
            <a:off x="704081" y="2987995"/>
            <a:ext cx="7006960" cy="4985980"/>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l">
              <a:spcAft>
                <a:spcPts val="1800"/>
              </a:spcAft>
            </a:pPr>
            <a:r>
              <a:rPr lang="en-GB" sz="2400">
                <a:solidFill>
                  <a:srgbClr val="FFFFFF"/>
                </a:solidFill>
                <a:highlight>
                  <a:srgbClr val="8E3A80"/>
                </a:highlight>
                <a:latin typeface="Poppins Italics"/>
                <a:cs typeface="Poppins Italics"/>
              </a:rPr>
              <a:t>A</a:t>
            </a:r>
            <a:r>
              <a:rPr lang="en-GB" sz="2400" b="0" i="0">
                <a:solidFill>
                  <a:srgbClr val="FFFFFF"/>
                </a:solidFill>
                <a:effectLst/>
                <a:highlight>
                  <a:srgbClr val="8E3A80"/>
                </a:highlight>
                <a:latin typeface="Poppins Italics"/>
                <a:cs typeface="Poppins Italics"/>
              </a:rPr>
              <a:t> leading supplier of nutritional ingredients and product solutions to the sports nutrition, food &amp; beverage, animal nutrition and health &amp; wellbeing industries.</a:t>
            </a:r>
          </a:p>
          <a:p>
            <a:pPr>
              <a:spcAft>
                <a:spcPts val="1800"/>
              </a:spcAft>
            </a:pPr>
            <a:r>
              <a:rPr lang="en-GB" sz="2400" b="0" i="0">
                <a:solidFill>
                  <a:srgbClr val="FFFFFF"/>
                </a:solidFill>
                <a:effectLst/>
                <a:highlight>
                  <a:srgbClr val="8E3A80"/>
                </a:highlight>
                <a:latin typeface="Poppins Italics"/>
                <a:cs typeface="Poppins Italics"/>
              </a:rPr>
              <a:t>Based in Ely, </a:t>
            </a:r>
            <a:r>
              <a:rPr lang="en-GB" sz="2400">
                <a:solidFill>
                  <a:srgbClr val="FFFFFF"/>
                </a:solidFill>
                <a:highlight>
                  <a:srgbClr val="8E3A80"/>
                </a:highlight>
                <a:latin typeface="Poppins Italics"/>
                <a:cs typeface="Poppins Italics"/>
              </a:rPr>
              <a:t>Cambridge Commodities is a  </a:t>
            </a:r>
            <a:r>
              <a:rPr lang="en-GB" sz="2400" b="0" i="0">
                <a:solidFill>
                  <a:srgbClr val="FFFFFF"/>
                </a:solidFill>
                <a:effectLst/>
                <a:highlight>
                  <a:srgbClr val="8E3A80"/>
                </a:highlight>
                <a:latin typeface="Poppins Italics"/>
                <a:cs typeface="Poppins Italics"/>
              </a:rPr>
              <a:t>global business bringing the newest ingredients to market, </a:t>
            </a:r>
            <a:r>
              <a:rPr lang="en-GB" sz="2400">
                <a:solidFill>
                  <a:srgbClr val="FFFFFF"/>
                </a:solidFill>
                <a:highlight>
                  <a:srgbClr val="8E3A80"/>
                </a:highlight>
                <a:latin typeface="Poppins Italics"/>
                <a:cs typeface="Poppins Italics"/>
              </a:rPr>
              <a:t>driving</a:t>
            </a:r>
            <a:r>
              <a:rPr lang="en-GB" sz="2400" b="0" i="0">
                <a:solidFill>
                  <a:srgbClr val="FFFFFF"/>
                </a:solidFill>
                <a:effectLst/>
                <a:highlight>
                  <a:srgbClr val="8E3A80"/>
                </a:highlight>
                <a:latin typeface="Poppins Italics"/>
                <a:cs typeface="Poppins Italics"/>
              </a:rPr>
              <a:t> trends and constantly looking forward to supplying products that meet the demands of consumers.</a:t>
            </a:r>
          </a:p>
          <a:p>
            <a:pPr>
              <a:spcAft>
                <a:spcPts val="1800"/>
              </a:spcAft>
            </a:pPr>
            <a:r>
              <a:rPr lang="en-GB" sz="2400">
                <a:solidFill>
                  <a:srgbClr val="FFFFFF"/>
                </a:solidFill>
                <a:highlight>
                  <a:srgbClr val="8E3A80"/>
                </a:highlight>
                <a:latin typeface="Poppins Italics"/>
                <a:cs typeface="Poppins Italics"/>
              </a:rPr>
              <a:t>Their</a:t>
            </a:r>
            <a:r>
              <a:rPr lang="en-GB" sz="2400" b="0" i="0">
                <a:solidFill>
                  <a:srgbClr val="FFFFFF"/>
                </a:solidFill>
                <a:effectLst/>
                <a:highlight>
                  <a:srgbClr val="8E3A80"/>
                </a:highlight>
                <a:latin typeface="Poppins Italics"/>
                <a:cs typeface="Poppins Italics"/>
              </a:rPr>
              <a:t> values are at the very core of </a:t>
            </a:r>
            <a:r>
              <a:rPr lang="en-GB" sz="2400">
                <a:solidFill>
                  <a:srgbClr val="FFFFFF"/>
                </a:solidFill>
                <a:highlight>
                  <a:srgbClr val="8E3A80"/>
                </a:highlight>
                <a:latin typeface="Poppins Italics"/>
                <a:cs typeface="Poppins Italics"/>
              </a:rPr>
              <a:t>their </a:t>
            </a:r>
            <a:r>
              <a:rPr lang="en-GB" sz="2400" b="0" i="0">
                <a:solidFill>
                  <a:srgbClr val="FFFFFF"/>
                </a:solidFill>
                <a:effectLst/>
                <a:highlight>
                  <a:srgbClr val="8E3A80"/>
                </a:highlight>
                <a:latin typeface="Poppins Italics"/>
                <a:cs typeface="Poppins Italics"/>
              </a:rPr>
              <a:t>business and include:</a:t>
            </a:r>
          </a:p>
        </p:txBody>
      </p:sp>
      <p:sp>
        <p:nvSpPr>
          <p:cNvPr id="15" name="TextBox 14">
            <a:extLst>
              <a:ext uri="{FF2B5EF4-FFF2-40B4-BE49-F238E27FC236}">
                <a16:creationId xmlns:a16="http://schemas.microsoft.com/office/drawing/2014/main" id="{16F6A36B-2102-712B-7691-8005766D63E9}"/>
              </a:ext>
            </a:extLst>
          </p:cNvPr>
          <p:cNvSpPr txBox="1"/>
          <p:nvPr/>
        </p:nvSpPr>
        <p:spPr>
          <a:xfrm>
            <a:off x="7929984" y="480645"/>
            <a:ext cx="7488981" cy="6940361"/>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000">
                <a:solidFill>
                  <a:schemeClr val="bg1"/>
                </a:solidFill>
                <a:latin typeface="Poppins Italics"/>
                <a:cs typeface="Poppins Italics"/>
              </a:rPr>
              <a:t>There are many pathway opportunities into the company:</a:t>
            </a:r>
          </a:p>
          <a:p>
            <a:pPr marL="428625" indent="-428625">
              <a:buFont typeface="Arial" panose="020B0604020202020204" pitchFamily="34" charset="0"/>
              <a:buChar char="•"/>
            </a:pPr>
            <a:r>
              <a:rPr lang="en-US" sz="2000">
                <a:solidFill>
                  <a:schemeClr val="bg1"/>
                </a:solidFill>
                <a:latin typeface="Poppins Italics"/>
                <a:cs typeface="Poppins Italics"/>
              </a:rPr>
              <a:t>Work experience</a:t>
            </a:r>
          </a:p>
          <a:p>
            <a:pPr marL="428625" indent="-428625">
              <a:buFont typeface="Arial" panose="020B0604020202020204" pitchFamily="34" charset="0"/>
              <a:buChar char="•"/>
            </a:pPr>
            <a:r>
              <a:rPr lang="en-US" sz="2000">
                <a:solidFill>
                  <a:schemeClr val="bg1"/>
                </a:solidFill>
                <a:latin typeface="Poppins Italics"/>
                <a:cs typeface="Poppins Italics"/>
              </a:rPr>
              <a:t>Apprenticeships</a:t>
            </a:r>
          </a:p>
          <a:p>
            <a:pPr marL="428625" indent="-428625">
              <a:buFont typeface="Arial" panose="020B0604020202020204" pitchFamily="34" charset="0"/>
              <a:buChar char="•"/>
            </a:pPr>
            <a:r>
              <a:rPr lang="en-US" sz="2000">
                <a:solidFill>
                  <a:schemeClr val="bg1"/>
                </a:solidFill>
                <a:latin typeface="Poppins Italics"/>
                <a:cs typeface="Poppins Italics"/>
              </a:rPr>
              <a:t>University Placements</a:t>
            </a:r>
          </a:p>
          <a:p>
            <a:pPr marL="428625" indent="-428625">
              <a:buFont typeface="Arial" panose="020B0604020202020204" pitchFamily="34" charset="0"/>
              <a:buChar char="•"/>
            </a:pPr>
            <a:r>
              <a:rPr lang="en-US" sz="2000">
                <a:solidFill>
                  <a:schemeClr val="bg1"/>
                </a:solidFill>
                <a:latin typeface="Poppins Italics"/>
                <a:cs typeface="Poppins Italics"/>
              </a:rPr>
              <a:t>Graduate opportunities, and more!</a:t>
            </a:r>
          </a:p>
          <a:p>
            <a:endParaRPr lang="en-US" sz="2000">
              <a:solidFill>
                <a:schemeClr val="bg1"/>
              </a:solidFill>
              <a:latin typeface="Poppins Italics"/>
              <a:cs typeface="Poppins Italics"/>
            </a:endParaRPr>
          </a:p>
          <a:p>
            <a:r>
              <a:rPr lang="en-US" sz="2000">
                <a:solidFill>
                  <a:schemeClr val="bg1"/>
                </a:solidFill>
                <a:latin typeface="Poppins Italics"/>
                <a:cs typeface="Poppins Italics"/>
              </a:rPr>
              <a:t>Opportunities are in a range of different areas, including but not limited to:</a:t>
            </a:r>
          </a:p>
          <a:p>
            <a:pPr marL="428625" indent="-428625">
              <a:buFont typeface="Arial" panose="020B0604020202020204" pitchFamily="34" charset="0"/>
              <a:buChar char="•"/>
            </a:pPr>
            <a:r>
              <a:rPr lang="en-US" sz="2000">
                <a:solidFill>
                  <a:schemeClr val="bg1"/>
                </a:solidFill>
                <a:latin typeface="Poppins Italics"/>
                <a:cs typeface="Poppins Italics"/>
              </a:rPr>
              <a:t>IT</a:t>
            </a:r>
          </a:p>
          <a:p>
            <a:pPr marL="428625" indent="-428625">
              <a:buFont typeface="Arial" panose="020B0604020202020204" pitchFamily="34" charset="0"/>
              <a:buChar char="•"/>
            </a:pPr>
            <a:r>
              <a:rPr lang="en-US" sz="2000">
                <a:solidFill>
                  <a:schemeClr val="bg1"/>
                </a:solidFill>
                <a:latin typeface="Poppins Italics"/>
                <a:cs typeface="Poppins Italics"/>
              </a:rPr>
              <a:t>Sales</a:t>
            </a:r>
          </a:p>
          <a:p>
            <a:pPr marL="428625" indent="-428625">
              <a:buFont typeface="Arial" panose="020B0604020202020204" pitchFamily="34" charset="0"/>
              <a:buChar char="•"/>
            </a:pPr>
            <a:r>
              <a:rPr lang="en-US" sz="2000">
                <a:solidFill>
                  <a:schemeClr val="bg1"/>
                </a:solidFill>
                <a:latin typeface="Poppins Italics"/>
                <a:cs typeface="Poppins Italics"/>
              </a:rPr>
              <a:t>Finance</a:t>
            </a:r>
          </a:p>
          <a:p>
            <a:pPr marL="428625" indent="-428625">
              <a:buFont typeface="Arial" panose="020B0604020202020204" pitchFamily="34" charset="0"/>
              <a:buChar char="•"/>
            </a:pPr>
            <a:r>
              <a:rPr lang="en-US" sz="2000">
                <a:solidFill>
                  <a:schemeClr val="bg1"/>
                </a:solidFill>
                <a:latin typeface="Poppins Italics"/>
                <a:cs typeface="Poppins Italics"/>
              </a:rPr>
              <a:t>Quality/Food Technology</a:t>
            </a:r>
          </a:p>
          <a:p>
            <a:pPr marL="428625" indent="-428625">
              <a:buFont typeface="Arial" panose="020B0604020202020204" pitchFamily="34" charset="0"/>
              <a:buChar char="•"/>
            </a:pPr>
            <a:r>
              <a:rPr lang="en-US" sz="2000">
                <a:solidFill>
                  <a:schemeClr val="bg1"/>
                </a:solidFill>
                <a:latin typeface="Poppins Italics"/>
                <a:cs typeface="Poppins Italics"/>
              </a:rPr>
              <a:t>Procurement</a:t>
            </a:r>
          </a:p>
          <a:p>
            <a:pPr>
              <a:spcBef>
                <a:spcPts val="1800"/>
              </a:spcBef>
              <a:spcAft>
                <a:spcPts val="1800"/>
              </a:spcAft>
            </a:pPr>
            <a:r>
              <a:rPr lang="en-US" sz="2000">
                <a:solidFill>
                  <a:schemeClr val="bg1"/>
                </a:solidFill>
                <a:latin typeface="Poppins Italics"/>
                <a:cs typeface="Poppins Italics"/>
              </a:rPr>
              <a:t>The main requirement for entry level roles is a good work ethic, teamwork, a positive attitude and the willingness to learn! For more technical or senior roles, these may require skills and/or a qualification related to the area of work. </a:t>
            </a:r>
            <a:endParaRPr lang="en-GB" sz="2000">
              <a:solidFill>
                <a:schemeClr val="bg1"/>
              </a:solidFill>
              <a:latin typeface="Poppins Italics"/>
              <a:cs typeface="Poppins Italics"/>
            </a:endParaRPr>
          </a:p>
          <a:p>
            <a:pPr>
              <a:spcBef>
                <a:spcPts val="1800"/>
              </a:spcBef>
              <a:spcAft>
                <a:spcPts val="1800"/>
              </a:spcAft>
            </a:pPr>
            <a:r>
              <a:rPr lang="en-GB" sz="2000" u="sng">
                <a:solidFill>
                  <a:schemeClr val="bg1"/>
                </a:solidFill>
                <a:effectLst/>
                <a:latin typeface="Poppins Italics"/>
                <a:ea typeface="Aptos" panose="020B0004020202020204" pitchFamily="34" charset="0"/>
                <a:cs typeface="Poppins Italics"/>
                <a:hlinkClick r:id="rId5">
                  <a:extLst>
                    <a:ext uri="{A12FA001-AC4F-418D-AE19-62706E023703}">
                      <ahyp:hlinkClr xmlns:ahyp="http://schemas.microsoft.com/office/drawing/2018/hyperlinkcolor" val="tx"/>
                    </a:ext>
                  </a:extLst>
                </a:hlinkClick>
              </a:rPr>
              <a:t>www.cambridgecommodities.com</a:t>
            </a:r>
            <a:r>
              <a:rPr lang="en-GB" sz="2000" u="sng">
                <a:solidFill>
                  <a:schemeClr val="bg1"/>
                </a:solidFill>
                <a:effectLst/>
                <a:latin typeface="Poppins Italics"/>
                <a:ea typeface="Aptos" panose="020B0004020202020204" pitchFamily="34" charset="0"/>
                <a:cs typeface="Poppins Italics"/>
              </a:rPr>
              <a:t> </a:t>
            </a:r>
            <a:endParaRPr lang="en-GB" sz="2000">
              <a:solidFill>
                <a:schemeClr val="bg1"/>
              </a:solidFill>
              <a:latin typeface="Poppins Italics"/>
              <a:cs typeface="Poppins Italics"/>
            </a:endParaRPr>
          </a:p>
        </p:txBody>
      </p:sp>
      <p:pic>
        <p:nvPicPr>
          <p:cNvPr id="7" name="Picture 6" descr="A close-up of a logo&#10;&#10;Description automatically generated">
            <a:extLst>
              <a:ext uri="{FF2B5EF4-FFF2-40B4-BE49-F238E27FC236}">
                <a16:creationId xmlns:a16="http://schemas.microsoft.com/office/drawing/2014/main" id="{F3328B83-A472-7849-BF99-F4F8FB4D6EBE}"/>
              </a:ext>
            </a:extLst>
          </p:cNvPr>
          <p:cNvPicPr>
            <a:picLocks noChangeAspect="1"/>
          </p:cNvPicPr>
          <p:nvPr/>
        </p:nvPicPr>
        <p:blipFill rotWithShape="1">
          <a:blip r:embed="rId6">
            <a:extLst>
              <a:ext uri="{28A0092B-C50C-407E-A947-70E740481C1C}">
                <a14:useLocalDpi xmlns:a14="http://schemas.microsoft.com/office/drawing/2010/main" val="0"/>
              </a:ext>
            </a:extLst>
          </a:blip>
          <a:srcRect b="18136"/>
          <a:stretch/>
        </p:blipFill>
        <p:spPr>
          <a:xfrm>
            <a:off x="710019" y="1284258"/>
            <a:ext cx="5526630" cy="1307015"/>
          </a:xfrm>
          <a:prstGeom prst="rect">
            <a:avLst/>
          </a:prstGeom>
          <a:effectLst/>
        </p:spPr>
      </p:pic>
      <p:pic>
        <p:nvPicPr>
          <p:cNvPr id="23" name="Graphic 22" descr="Medicine outline">
            <a:extLst>
              <a:ext uri="{FF2B5EF4-FFF2-40B4-BE49-F238E27FC236}">
                <a16:creationId xmlns:a16="http://schemas.microsoft.com/office/drawing/2014/main" id="{F180C025-EA0E-AEBA-8BFF-3966A8A4286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468265" y="1563927"/>
            <a:ext cx="3046988" cy="3046988"/>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D2C6E80A-C3BA-D51D-317C-1B5E157C59CC}"/>
              </a:ext>
            </a:extLst>
          </p:cNvPr>
          <p:cNvSpPr txBox="1"/>
          <p:nvPr/>
        </p:nvSpPr>
        <p:spPr>
          <a:xfrm>
            <a:off x="704081" y="8028676"/>
            <a:ext cx="5940581" cy="1615827"/>
          </a:xfrm>
          <a:prstGeom prst="rect">
            <a:avLst/>
          </a:prstGeom>
          <a:noFill/>
        </p:spPr>
        <p:txBody>
          <a:bodyPr wrap="square" numCol="2"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428625" marR="0" lvl="0" indent="-428625"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FFFFFF"/>
                </a:solidFill>
                <a:effectLst/>
                <a:highlight>
                  <a:srgbClr val="8E3A80"/>
                </a:highlight>
                <a:uLnTx/>
                <a:uFillTx/>
                <a:latin typeface="Poppins Italics"/>
                <a:cs typeface="Poppins Italics"/>
              </a:rPr>
              <a:t>Sustainability</a:t>
            </a:r>
          </a:p>
          <a:p>
            <a:pPr marL="428625" marR="0" lvl="0" indent="-428625"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FFFFFF"/>
                </a:solidFill>
                <a:effectLst/>
                <a:highlight>
                  <a:srgbClr val="8E3A80"/>
                </a:highlight>
                <a:uLnTx/>
                <a:uFillTx/>
                <a:latin typeface="Poppins Italics"/>
                <a:cs typeface="Poppins Italics"/>
              </a:rPr>
              <a:t>Teamwork</a:t>
            </a:r>
          </a:p>
          <a:p>
            <a:pPr marL="428625" marR="0" lvl="0" indent="-428625"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FFFFFF"/>
                </a:solidFill>
                <a:effectLst/>
                <a:highlight>
                  <a:srgbClr val="8E3A80"/>
                </a:highlight>
                <a:uLnTx/>
                <a:uFillTx/>
                <a:latin typeface="Poppins Italics"/>
                <a:cs typeface="Poppins Italics"/>
              </a:rPr>
              <a:t>Courage</a:t>
            </a:r>
          </a:p>
          <a:p>
            <a:pPr marL="428625" marR="0" lvl="0" indent="-428625"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FFFFFF"/>
                </a:solidFill>
                <a:effectLst/>
                <a:highlight>
                  <a:srgbClr val="8E3A80"/>
                </a:highlight>
                <a:uLnTx/>
                <a:uFillTx/>
                <a:latin typeface="Poppins Italics"/>
                <a:cs typeface="Poppins Italics"/>
              </a:rPr>
              <a:t>Fun</a:t>
            </a:r>
          </a:p>
          <a:p>
            <a:pPr marL="428625" marR="0" lvl="0" indent="-428625"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a:solidFill>
                  <a:srgbClr val="FFFFFF"/>
                </a:solidFill>
                <a:highlight>
                  <a:srgbClr val="8E3A80"/>
                </a:highlight>
                <a:latin typeface="Poppins Italics"/>
                <a:cs typeface="Poppins Italics"/>
              </a:rPr>
              <a:t>Excellence</a:t>
            </a:r>
          </a:p>
          <a:p>
            <a:pPr marL="428625" marR="0" lvl="0" indent="-428625"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FFFFFF"/>
                </a:solidFill>
                <a:effectLst/>
                <a:highlight>
                  <a:srgbClr val="8E3A80"/>
                </a:highlight>
                <a:uLnTx/>
                <a:uFillTx/>
                <a:latin typeface="Poppins Italics"/>
                <a:cs typeface="Poppins Italics"/>
              </a:rPr>
              <a:t>Passion</a:t>
            </a:r>
          </a:p>
          <a:p>
            <a:pPr marL="428625" marR="0" lvl="0" indent="-428625"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FFFFFF"/>
                </a:solidFill>
                <a:effectLst/>
                <a:highlight>
                  <a:srgbClr val="8E3A80"/>
                </a:highlight>
                <a:uLnTx/>
                <a:uFillTx/>
                <a:latin typeface="Poppins Italics"/>
                <a:cs typeface="Poppins Italics"/>
              </a:rPr>
              <a:t>Innovative</a:t>
            </a:r>
          </a:p>
          <a:p>
            <a:pPr marL="428625" marR="0" lvl="0" indent="-428625"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FFFFFF"/>
                </a:solidFill>
                <a:effectLst/>
                <a:highlight>
                  <a:srgbClr val="8E3A80"/>
                </a:highlight>
                <a:uLnTx/>
                <a:uFillTx/>
                <a:latin typeface="Poppins Italics"/>
                <a:cs typeface="Poppins Italics"/>
              </a:rPr>
              <a:t>Inclusive</a:t>
            </a:r>
          </a:p>
        </p:txBody>
      </p:sp>
      <p:sp>
        <p:nvSpPr>
          <p:cNvPr id="5" name="TextBox 4">
            <a:extLst>
              <a:ext uri="{FF2B5EF4-FFF2-40B4-BE49-F238E27FC236}">
                <a16:creationId xmlns:a16="http://schemas.microsoft.com/office/drawing/2014/main" id="{7CE2D51E-16E5-865A-19D2-A9006A8752C3}"/>
              </a:ext>
            </a:extLst>
          </p:cNvPr>
          <p:cNvSpPr txBox="1"/>
          <p:nvPr/>
        </p:nvSpPr>
        <p:spPr>
          <a:xfrm>
            <a:off x="704081" y="459078"/>
            <a:ext cx="6359979" cy="461665"/>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l">
              <a:spcAft>
                <a:spcPts val="1800"/>
              </a:spcAft>
            </a:pPr>
            <a:r>
              <a:rPr lang="en-GB" sz="2400" b="1" i="0">
                <a:solidFill>
                  <a:srgbClr val="FFFFFF"/>
                </a:solidFill>
                <a:effectLst/>
                <a:highlight>
                  <a:srgbClr val="8E3A80"/>
                </a:highlight>
                <a:latin typeface="Poppins Bold Italics"/>
                <a:cs typeface="Poppins Italics"/>
              </a:rPr>
              <a:t>CORNERSTONE EMPLOYER PROFILE</a:t>
            </a:r>
          </a:p>
        </p:txBody>
      </p:sp>
      <p:sp>
        <p:nvSpPr>
          <p:cNvPr id="6" name="TextBox 5">
            <a:extLst>
              <a:ext uri="{FF2B5EF4-FFF2-40B4-BE49-F238E27FC236}">
                <a16:creationId xmlns:a16="http://schemas.microsoft.com/office/drawing/2014/main" id="{9D736F2C-D19C-6E7B-676D-73AC04F7B242}"/>
              </a:ext>
            </a:extLst>
          </p:cNvPr>
          <p:cNvSpPr txBox="1"/>
          <p:nvPr/>
        </p:nvSpPr>
        <p:spPr>
          <a:xfrm>
            <a:off x="7925107" y="7437503"/>
            <a:ext cx="7057661" cy="2400657"/>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100" b="1">
                <a:solidFill>
                  <a:schemeClr val="bg1"/>
                </a:solidFill>
                <a:latin typeface="Poppins Italics"/>
                <a:cs typeface="Poppins Italics"/>
              </a:rPr>
              <a:t>Outreach </a:t>
            </a:r>
            <a:r>
              <a:rPr lang="en-US" sz="2100" b="1" err="1">
                <a:solidFill>
                  <a:schemeClr val="bg1"/>
                </a:solidFill>
                <a:latin typeface="Poppins Italics"/>
                <a:cs typeface="Poppins Italics"/>
              </a:rPr>
              <a:t>programme</a:t>
            </a:r>
            <a:r>
              <a:rPr lang="en-US" sz="2100" b="1">
                <a:solidFill>
                  <a:schemeClr val="bg1"/>
                </a:solidFill>
                <a:latin typeface="Poppins Italics"/>
                <a:cs typeface="Poppins Italics"/>
              </a:rPr>
              <a:t>:</a:t>
            </a:r>
          </a:p>
          <a:p>
            <a:r>
              <a:rPr lang="en-US" sz="2100">
                <a:solidFill>
                  <a:schemeClr val="bg1"/>
                </a:solidFill>
                <a:latin typeface="Poppins Italics"/>
                <a:cs typeface="Poppins Italics"/>
              </a:rPr>
              <a:t>The team love to get involved with charity and local community events, raising funds and engaging in volunteering opportunities. </a:t>
            </a:r>
          </a:p>
          <a:p>
            <a:r>
              <a:rPr lang="en-US" sz="2100">
                <a:solidFill>
                  <a:schemeClr val="bg1"/>
                </a:solidFill>
                <a:latin typeface="Poppins Italics"/>
                <a:cs typeface="Poppins Italics"/>
              </a:rPr>
              <a:t>They also take part in various school engagement activities such as career fairs, interview skills, etc. to prepare young people for the world of work.</a:t>
            </a:r>
          </a:p>
        </p:txBody>
      </p:sp>
      <p:pic>
        <p:nvPicPr>
          <p:cNvPr id="9" name="Picture 8">
            <a:extLst>
              <a:ext uri="{FF2B5EF4-FFF2-40B4-BE49-F238E27FC236}">
                <a16:creationId xmlns:a16="http://schemas.microsoft.com/office/drawing/2014/main" id="{BC5834FF-EF47-0D9F-D8C2-69CF960005F4}"/>
              </a:ext>
            </a:extLst>
          </p:cNvPr>
          <p:cNvPicPr>
            <a:picLocks noChangeAspect="1"/>
          </p:cNvPicPr>
          <p:nvPr/>
        </p:nvPicPr>
        <p:blipFill>
          <a:blip r:embed="rId9"/>
          <a:stretch>
            <a:fillRect/>
          </a:stretch>
        </p:blipFill>
        <p:spPr>
          <a:xfrm>
            <a:off x="16207190" y="5998589"/>
            <a:ext cx="985838" cy="957263"/>
          </a:xfrm>
          <a:prstGeom prst="rect">
            <a:avLst/>
          </a:prstGeom>
        </p:spPr>
      </p:pic>
      <p:sp>
        <p:nvSpPr>
          <p:cNvPr id="11" name="TextBox 10">
            <a:extLst>
              <a:ext uri="{FF2B5EF4-FFF2-40B4-BE49-F238E27FC236}">
                <a16:creationId xmlns:a16="http://schemas.microsoft.com/office/drawing/2014/main" id="{BBDB5FA8-1817-FB9C-A0EC-DDEE338492DD}"/>
              </a:ext>
            </a:extLst>
          </p:cNvPr>
          <p:cNvSpPr txBox="1"/>
          <p:nvPr/>
        </p:nvSpPr>
        <p:spPr>
          <a:xfrm>
            <a:off x="15834798" y="5306092"/>
            <a:ext cx="1752903" cy="646331"/>
          </a:xfrm>
          <a:prstGeom prst="rect">
            <a:avLst/>
          </a:prstGeom>
          <a:noFill/>
        </p:spPr>
        <p:txBody>
          <a:bodyPr wrap="square"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GB" sz="1800">
                <a:solidFill>
                  <a:schemeClr val="bg1"/>
                </a:solidFill>
                <a:latin typeface="Poppins Italics"/>
                <a:cs typeface="Poppins Italics"/>
              </a:rPr>
              <a:t>Scan for more info!</a:t>
            </a:r>
          </a:p>
        </p:txBody>
      </p:sp>
    </p:spTree>
    <p:extLst>
      <p:ext uri="{BB962C8B-B14F-4D97-AF65-F5344CB8AC3E}">
        <p14:creationId xmlns:p14="http://schemas.microsoft.com/office/powerpoint/2010/main" val="481563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D8B448"/>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D8B448"/>
            </a:solidFill>
          </p:spPr>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D8B448"/>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a:solidFill>
                    <a:srgbClr val="FFFFFF"/>
                  </a:solidFill>
                  <a:latin typeface="Poppins Bold"/>
                </a:rPr>
                <a:t>Skills</a:t>
              </a:r>
            </a:p>
            <a:p>
              <a:pPr algn="ctr">
                <a:lnSpc>
                  <a:spcPts val="3039"/>
                </a:lnSpc>
              </a:pPr>
              <a:r>
                <a:rPr lang="en-US" sz="1899">
                  <a:solidFill>
                    <a:srgbClr val="FFFFFF"/>
                  </a:solidFill>
                  <a:latin typeface="Poppins"/>
                </a:rPr>
                <a:t>Analytical skills</a:t>
              </a:r>
            </a:p>
            <a:p>
              <a:pPr algn="ctr">
                <a:lnSpc>
                  <a:spcPts val="3039"/>
                </a:lnSpc>
              </a:pPr>
              <a:r>
                <a:rPr lang="en-US" sz="1899">
                  <a:solidFill>
                    <a:srgbClr val="FFFFFF"/>
                  </a:solidFill>
                  <a:latin typeface="Poppins"/>
                </a:rPr>
                <a:t>Teamwork</a:t>
              </a:r>
            </a:p>
            <a:p>
              <a:pPr algn="ctr">
                <a:lnSpc>
                  <a:spcPts val="3039"/>
                </a:lnSpc>
              </a:pPr>
              <a:r>
                <a:rPr lang="en-US" sz="1899">
                  <a:solidFill>
                    <a:srgbClr val="FFFFFF"/>
                  </a:solidFill>
                  <a:latin typeface="Poppins"/>
                </a:rPr>
                <a:t>Problem solving</a:t>
              </a:r>
            </a:p>
            <a:p>
              <a:pPr algn="ctr">
                <a:lnSpc>
                  <a:spcPts val="3039"/>
                </a:lnSpc>
              </a:pPr>
              <a:r>
                <a:rPr lang="en-US" sz="1899">
                  <a:solidFill>
                    <a:srgbClr val="FFFFFF"/>
                  </a:solidFill>
                  <a:latin typeface="Poppins"/>
                </a:rPr>
                <a:t>Methodological thinking</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D8B448"/>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836822" y="4429842"/>
            <a:ext cx="5441381" cy="3029446"/>
            <a:chOff x="0" y="0"/>
            <a:chExt cx="6586034" cy="3666722"/>
          </a:xfrm>
        </p:grpSpPr>
        <p:sp>
          <p:nvSpPr>
            <p:cNvPr id="13" name="Freeform 13"/>
            <p:cNvSpPr/>
            <p:nvPr/>
          </p:nvSpPr>
          <p:spPr>
            <a:xfrm>
              <a:off x="0" y="0"/>
              <a:ext cx="6586034" cy="3666722"/>
            </a:xfrm>
            <a:custGeom>
              <a:avLst/>
              <a:gdLst/>
              <a:ahLst/>
              <a:cxnLst/>
              <a:rect l="l" t="t" r="r" b="b"/>
              <a:pathLst>
                <a:path w="6586034" h="3666722">
                  <a:moveTo>
                    <a:pt x="6586034" y="279400"/>
                  </a:moveTo>
                  <a:lnTo>
                    <a:pt x="6586034" y="0"/>
                  </a:lnTo>
                  <a:lnTo>
                    <a:pt x="0" y="0"/>
                  </a:lnTo>
                  <a:lnTo>
                    <a:pt x="0" y="3666722"/>
                  </a:lnTo>
                  <a:lnTo>
                    <a:pt x="6586034" y="3666722"/>
                  </a:lnTo>
                  <a:lnTo>
                    <a:pt x="6586034" y="279400"/>
                  </a:lnTo>
                  <a:close/>
                  <a:moveTo>
                    <a:pt x="6507293" y="279400"/>
                  </a:moveTo>
                  <a:lnTo>
                    <a:pt x="6507293" y="3587982"/>
                  </a:lnTo>
                  <a:lnTo>
                    <a:pt x="78740" y="3587982"/>
                  </a:lnTo>
                  <a:lnTo>
                    <a:pt x="78740" y="78740"/>
                  </a:lnTo>
                  <a:lnTo>
                    <a:pt x="6507293" y="78740"/>
                  </a:lnTo>
                  <a:lnTo>
                    <a:pt x="6507293" y="279400"/>
                  </a:lnTo>
                  <a:close/>
                </a:path>
              </a:pathLst>
            </a:custGeom>
            <a:solidFill>
              <a:srgbClr val="D8B448"/>
            </a:solidFill>
          </p:spPr>
        </p:sp>
      </p:grpSp>
      <p:grpSp>
        <p:nvGrpSpPr>
          <p:cNvPr id="14" name="Group 14"/>
          <p:cNvGrpSpPr/>
          <p:nvPr/>
        </p:nvGrpSpPr>
        <p:grpSpPr>
          <a:xfrm>
            <a:off x="6521820" y="4439367"/>
            <a:ext cx="5767182" cy="3019921"/>
            <a:chOff x="0" y="0"/>
            <a:chExt cx="6980370" cy="3655194"/>
          </a:xfrm>
        </p:grpSpPr>
        <p:sp>
          <p:nvSpPr>
            <p:cNvPr id="15" name="Freeform 15"/>
            <p:cNvSpPr/>
            <p:nvPr/>
          </p:nvSpPr>
          <p:spPr>
            <a:xfrm>
              <a:off x="0" y="0"/>
              <a:ext cx="6980370" cy="3655194"/>
            </a:xfrm>
            <a:custGeom>
              <a:avLst/>
              <a:gdLst/>
              <a:ahLst/>
              <a:cxnLst/>
              <a:rect l="l" t="t" r="r" b="b"/>
              <a:pathLst>
                <a:path w="6980370" h="3655194">
                  <a:moveTo>
                    <a:pt x="6980370" y="279400"/>
                  </a:moveTo>
                  <a:lnTo>
                    <a:pt x="6980370" y="0"/>
                  </a:lnTo>
                  <a:lnTo>
                    <a:pt x="0" y="0"/>
                  </a:lnTo>
                  <a:lnTo>
                    <a:pt x="0" y="3655194"/>
                  </a:lnTo>
                  <a:lnTo>
                    <a:pt x="6980370" y="3655194"/>
                  </a:lnTo>
                  <a:lnTo>
                    <a:pt x="6980370" y="279400"/>
                  </a:lnTo>
                  <a:close/>
                  <a:moveTo>
                    <a:pt x="6901630" y="279400"/>
                  </a:moveTo>
                  <a:lnTo>
                    <a:pt x="6901630" y="3576453"/>
                  </a:lnTo>
                  <a:lnTo>
                    <a:pt x="78740" y="3576453"/>
                  </a:lnTo>
                  <a:lnTo>
                    <a:pt x="78740" y="78740"/>
                  </a:lnTo>
                  <a:lnTo>
                    <a:pt x="6901630" y="78740"/>
                  </a:lnTo>
                  <a:lnTo>
                    <a:pt x="6901630" y="279400"/>
                  </a:lnTo>
                  <a:close/>
                </a:path>
              </a:pathLst>
            </a:custGeom>
            <a:solidFill>
              <a:srgbClr val="D8B448"/>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D8B448"/>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a:stretch>
            <a:fillRect/>
          </a:stretch>
        </p:blipFill>
        <p:spPr>
          <a:xfrm>
            <a:off x="1375312" y="7423643"/>
            <a:ext cx="1453646" cy="1593196"/>
          </a:xfrm>
          <a:prstGeom prst="rect">
            <a:avLst/>
          </a:prstGeom>
        </p:spPr>
      </p:pic>
      <p:pic>
        <p:nvPicPr>
          <p:cNvPr id="22" name="Picture 22"/>
          <p:cNvPicPr>
            <a:picLocks noChangeAspect="1"/>
          </p:cNvPicPr>
          <p:nvPr/>
        </p:nvPicPr>
        <p:blipFill>
          <a:blip r:embed="rId5"/>
          <a:srcRect/>
          <a:stretch>
            <a:fillRect/>
          </a:stretch>
        </p:blipFill>
        <p:spPr>
          <a:xfrm>
            <a:off x="15311298" y="7423643"/>
            <a:ext cx="1424029" cy="1617290"/>
          </a:xfrm>
          <a:prstGeom prst="rect">
            <a:avLst/>
          </a:prstGeom>
        </p:spPr>
      </p:pic>
      <p:pic>
        <p:nvPicPr>
          <p:cNvPr id="23" name="Picture 23"/>
          <p:cNvPicPr>
            <a:picLocks noChangeAspect="1"/>
          </p:cNvPicPr>
          <p:nvPr/>
        </p:nvPicPr>
        <p:blipFill>
          <a:blip r:embed="rId6"/>
          <a:srcRect/>
          <a:stretch>
            <a:fillRect/>
          </a:stretch>
        </p:blipFill>
        <p:spPr>
          <a:xfrm>
            <a:off x="9636203" y="234952"/>
            <a:ext cx="948325" cy="944273"/>
          </a:xfrm>
          <a:prstGeom prst="rect">
            <a:avLst/>
          </a:prstGeom>
        </p:spPr>
      </p:pic>
      <p:sp>
        <p:nvSpPr>
          <p:cNvPr id="24" name="TextBox 24"/>
          <p:cNvSpPr txBox="1"/>
          <p:nvPr/>
        </p:nvSpPr>
        <p:spPr>
          <a:xfrm>
            <a:off x="4056048" y="484852"/>
            <a:ext cx="6967150"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PROFESSIONAL SERVICES</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68689" y="1506593"/>
            <a:ext cx="8892210" cy="960120"/>
          </a:xfrm>
          <a:prstGeom prst="rect">
            <a:avLst/>
          </a:prstGeom>
        </p:spPr>
        <p:txBody>
          <a:bodyPr lIns="0" tIns="0" rIns="0" bIns="0" rtlCol="0" anchor="t">
            <a:spAutoFit/>
          </a:bodyPr>
          <a:lstStyle/>
          <a:p>
            <a:pPr algn="ctr">
              <a:lnSpc>
                <a:spcPts val="3779"/>
              </a:lnSpc>
              <a:spcBef>
                <a:spcPct val="0"/>
              </a:spcBef>
            </a:pPr>
            <a:r>
              <a:rPr lang="en-US" sz="2700">
                <a:solidFill>
                  <a:srgbClr val="FFFFFF"/>
                </a:solidFill>
                <a:latin typeface="Poppins Bold Italics"/>
              </a:rPr>
              <a:t>The provision of specialist services to businesses, including IT, finance and business advice</a:t>
            </a:r>
          </a:p>
        </p:txBody>
      </p:sp>
      <p:sp>
        <p:nvSpPr>
          <p:cNvPr id="30" name="TextBox 30"/>
          <p:cNvSpPr txBox="1"/>
          <p:nvPr/>
        </p:nvSpPr>
        <p:spPr>
          <a:xfrm>
            <a:off x="868689" y="4514125"/>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343445" y="5106773"/>
            <a:ext cx="4428135" cy="2165985"/>
          </a:xfrm>
          <a:prstGeom prst="rect">
            <a:avLst/>
          </a:prstGeom>
        </p:spPr>
        <p:txBody>
          <a:bodyPr lIns="0" tIns="0" rIns="0" bIns="0" rtlCol="0" anchor="t">
            <a:spAutoFit/>
          </a:bodyPr>
          <a:lstStyle/>
          <a:p>
            <a:pPr marL="388622" lvl="1" indent="-194311">
              <a:lnSpc>
                <a:spcPts val="2880"/>
              </a:lnSpc>
              <a:buFont typeface="Arial"/>
              <a:buChar char="•"/>
            </a:pPr>
            <a:r>
              <a:rPr lang="en-US" sz="1800">
                <a:solidFill>
                  <a:srgbClr val="000000"/>
                </a:solidFill>
                <a:latin typeface="Poppins"/>
              </a:rPr>
              <a:t>Trainee Accountant</a:t>
            </a:r>
          </a:p>
          <a:p>
            <a:pPr marL="388622" lvl="1" indent="-194311">
              <a:lnSpc>
                <a:spcPts val="2880"/>
              </a:lnSpc>
              <a:buFont typeface="Arial"/>
              <a:buChar char="•"/>
            </a:pPr>
            <a:r>
              <a:rPr lang="en-US" sz="1800">
                <a:solidFill>
                  <a:srgbClr val="000000"/>
                </a:solidFill>
                <a:latin typeface="Poppins"/>
              </a:rPr>
              <a:t>Management Consultant</a:t>
            </a:r>
          </a:p>
          <a:p>
            <a:pPr marL="388622" lvl="1" indent="-194311">
              <a:lnSpc>
                <a:spcPts val="2880"/>
              </a:lnSpc>
              <a:buFont typeface="Arial"/>
              <a:buChar char="•"/>
            </a:pPr>
            <a:r>
              <a:rPr lang="en-US" sz="1800">
                <a:solidFill>
                  <a:srgbClr val="000000"/>
                </a:solidFill>
                <a:latin typeface="Poppins"/>
              </a:rPr>
              <a:t>Trainee Lawyer</a:t>
            </a:r>
          </a:p>
          <a:p>
            <a:pPr marL="388622" lvl="1" indent="-194311">
              <a:lnSpc>
                <a:spcPts val="2880"/>
              </a:lnSpc>
              <a:buFont typeface="Arial"/>
              <a:buChar char="•"/>
            </a:pPr>
            <a:r>
              <a:rPr lang="en-US" sz="1800">
                <a:solidFill>
                  <a:srgbClr val="000000"/>
                </a:solidFill>
                <a:latin typeface="Poppins"/>
              </a:rPr>
              <a:t>Architect</a:t>
            </a:r>
          </a:p>
          <a:p>
            <a:pPr marL="388622" lvl="1" indent="-194311">
              <a:lnSpc>
                <a:spcPts val="2880"/>
              </a:lnSpc>
              <a:buFont typeface="Arial"/>
              <a:buChar char="•"/>
            </a:pPr>
            <a:r>
              <a:rPr lang="en-US" sz="1800">
                <a:solidFill>
                  <a:srgbClr val="000000"/>
                </a:solidFill>
                <a:latin typeface="Poppins"/>
              </a:rPr>
              <a:t>Receptionist</a:t>
            </a:r>
          </a:p>
          <a:p>
            <a:pPr marL="388622" lvl="1" indent="-194311">
              <a:lnSpc>
                <a:spcPts val="2880"/>
              </a:lnSpc>
              <a:buFont typeface="Arial"/>
              <a:buChar char="•"/>
            </a:pPr>
            <a:r>
              <a:rPr lang="en-US" sz="1800">
                <a:solidFill>
                  <a:srgbClr val="000000"/>
                </a:solidFill>
                <a:latin typeface="Poppins"/>
              </a:rPr>
              <a:t>Admin assistant</a:t>
            </a:r>
          </a:p>
        </p:txBody>
      </p:sp>
      <p:sp>
        <p:nvSpPr>
          <p:cNvPr id="32" name="TextBox 32"/>
          <p:cNvSpPr txBox="1"/>
          <p:nvPr/>
        </p:nvSpPr>
        <p:spPr>
          <a:xfrm>
            <a:off x="7322933" y="4532746"/>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763693" y="5067300"/>
            <a:ext cx="5283436" cy="2259838"/>
          </a:xfrm>
          <a:prstGeom prst="rect">
            <a:avLst/>
          </a:prstGeom>
        </p:spPr>
        <p:txBody>
          <a:bodyPr lIns="0" tIns="0" rIns="0" bIns="0" rtlCol="0" anchor="t">
            <a:spAutoFit/>
          </a:bodyPr>
          <a:lstStyle/>
          <a:p>
            <a:pPr marL="354077" lvl="1" indent="-177038">
              <a:lnSpc>
                <a:spcPts val="2624"/>
              </a:lnSpc>
              <a:buFont typeface="Arial"/>
              <a:buChar char="•"/>
            </a:pPr>
            <a:r>
              <a:rPr lang="en-US" sz="1640">
                <a:solidFill>
                  <a:srgbClr val="000000"/>
                </a:solidFill>
                <a:latin typeface="Poppins"/>
              </a:rPr>
              <a:t>For some roles, particularly within law, a relevant degree will be required.</a:t>
            </a:r>
          </a:p>
          <a:p>
            <a:pPr marL="354077" lvl="1" indent="-177038">
              <a:lnSpc>
                <a:spcPts val="2624"/>
              </a:lnSpc>
              <a:spcBef>
                <a:spcPct val="0"/>
              </a:spcBef>
              <a:buFont typeface="Arial"/>
              <a:buChar char="•"/>
            </a:pPr>
            <a:r>
              <a:rPr lang="en-US" sz="1640">
                <a:solidFill>
                  <a:srgbClr val="000000"/>
                </a:solidFill>
                <a:latin typeface="Poppins"/>
              </a:rPr>
              <a:t>For industries such as Accounting or Business Admin, Apprenticeships are offered, which may require A Levels, although T Levels in areas such as Accounting are becoming increasingly popular.</a:t>
            </a:r>
          </a:p>
        </p:txBody>
      </p:sp>
      <p:sp>
        <p:nvSpPr>
          <p:cNvPr id="34" name="TextBox 34"/>
          <p:cNvSpPr txBox="1"/>
          <p:nvPr/>
        </p:nvSpPr>
        <p:spPr>
          <a:xfrm>
            <a:off x="14666564"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50,000</a:t>
            </a:r>
          </a:p>
        </p:txBody>
      </p:sp>
      <p:sp>
        <p:nvSpPr>
          <p:cNvPr id="35" name="TextBox 35"/>
          <p:cNvSpPr txBox="1"/>
          <p:nvPr/>
        </p:nvSpPr>
        <p:spPr>
          <a:xfrm>
            <a:off x="11064049"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£48,600</a:t>
            </a:r>
          </a:p>
        </p:txBody>
      </p:sp>
      <p:sp>
        <p:nvSpPr>
          <p:cNvPr id="36" name="TextBox 36"/>
          <p:cNvSpPr txBox="1"/>
          <p:nvPr/>
        </p:nvSpPr>
        <p:spPr>
          <a:xfrm>
            <a:off x="3505927"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 or T Levels</a:t>
            </a:r>
          </a:p>
          <a:p>
            <a:pPr algn="ctr">
              <a:lnSpc>
                <a:spcPts val="2239"/>
              </a:lnSpc>
            </a:pPr>
            <a:r>
              <a:rPr lang="en-US" sz="1599">
                <a:solidFill>
                  <a:srgbClr val="000000"/>
                </a:solidFill>
                <a:latin typeface="Poppins"/>
              </a:rPr>
              <a:t>In subjects relevant to chosen pathway, such as Maths, Law or Accounting</a:t>
            </a:r>
          </a:p>
        </p:txBody>
      </p:sp>
      <p:sp>
        <p:nvSpPr>
          <p:cNvPr id="37" name="TextBox 37"/>
          <p:cNvSpPr txBox="1"/>
          <p:nvPr/>
        </p:nvSpPr>
        <p:spPr>
          <a:xfrm>
            <a:off x="6893073"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relevant subject, or Apprenticeship in chosen field</a:t>
            </a:r>
          </a:p>
        </p:txBody>
      </p:sp>
      <p:sp>
        <p:nvSpPr>
          <p:cNvPr id="38" name="TextBox 38"/>
          <p:cNvSpPr txBox="1"/>
          <p:nvPr/>
        </p:nvSpPr>
        <p:spPr>
          <a:xfrm>
            <a:off x="10207584"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In a business or organisation of interest</a:t>
            </a:r>
          </a:p>
        </p:txBody>
      </p:sp>
      <p:sp>
        <p:nvSpPr>
          <p:cNvPr id="39" name="TextBox 39"/>
          <p:cNvSpPr txBox="1"/>
          <p:nvPr/>
        </p:nvSpPr>
        <p:spPr>
          <a:xfrm>
            <a:off x="67691" y="9995218"/>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Gov.uk, Milkround, Prospects</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688888" y="2809296"/>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D8B448"/>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868689" y="2872491"/>
            <a:ext cx="8892210" cy="1172845"/>
          </a:xfrm>
          <a:prstGeom prst="rect">
            <a:avLst/>
          </a:prstGeom>
        </p:spPr>
        <p:txBody>
          <a:bodyPr lIns="0" tIns="0" rIns="0" bIns="0" rtlCol="0" anchor="t">
            <a:spAutoFit/>
          </a:bodyPr>
          <a:lstStyle/>
          <a:p>
            <a:pPr algn="ctr">
              <a:lnSpc>
                <a:spcPts val="3080"/>
              </a:lnSpc>
              <a:spcBef>
                <a:spcPct val="0"/>
              </a:spcBef>
            </a:pPr>
            <a:r>
              <a:rPr lang="en-US" sz="2200">
                <a:solidFill>
                  <a:srgbClr val="FFFFFF"/>
                </a:solidFill>
                <a:latin typeface="Poppins Italics"/>
              </a:rPr>
              <a:t>Professional services spans many sectors and industries, and whilst there are clusters in Cambridge, there are opportunities available across the region.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8B448"/>
        </a:solidFill>
        <a:effectLst/>
      </p:bgPr>
    </p:bg>
    <p:spTree>
      <p:nvGrpSpPr>
        <p:cNvPr id="1" name=""/>
        <p:cNvGrpSpPr/>
        <p:nvPr/>
      </p:nvGrpSpPr>
      <p:grpSpPr>
        <a:xfrm>
          <a:off x="0" y="0"/>
          <a:ext cx="0" cy="0"/>
          <a:chOff x="0" y="0"/>
          <a:chExt cx="0" cy="0"/>
        </a:xfrm>
      </p:grpSpPr>
      <p:sp>
        <p:nvSpPr>
          <p:cNvPr id="2" name="TextBox 2"/>
          <p:cNvSpPr txBox="1"/>
          <p:nvPr/>
        </p:nvSpPr>
        <p:spPr>
          <a:xfrm>
            <a:off x="1028700" y="4480277"/>
            <a:ext cx="12215008" cy="5335905"/>
          </a:xfrm>
          <a:prstGeom prst="rect">
            <a:avLst/>
          </a:prstGeom>
        </p:spPr>
        <p:txBody>
          <a:bodyPr lIns="0" tIns="0" rIns="0" bIns="0" rtlCol="0" anchor="t">
            <a:spAutoFit/>
          </a:bodyPr>
          <a:lstStyle/>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FFFFFF"/>
                </a:solidFill>
                <a:effectLst/>
                <a:uLnTx/>
                <a:uFillTx/>
                <a:latin typeface="Poppins"/>
                <a:ea typeface="+mn-ea"/>
                <a:cs typeface="+mn-cs"/>
              </a:rPr>
              <a:t>Cambridgeshire County Council is responsible for public services across </a:t>
            </a:r>
            <a:r>
              <a:rPr kumimoji="0" lang="en-US" sz="2400" b="0" i="0" u="none" strike="noStrike" kern="1200" cap="none" spc="0" normalizeH="0" baseline="0" noProof="0" dirty="0">
                <a:ln>
                  <a:noFill/>
                </a:ln>
                <a:solidFill>
                  <a:srgbClr val="FFFFFF"/>
                </a:solidFill>
                <a:effectLst/>
                <a:uLnTx/>
                <a:uFillTx/>
                <a:latin typeface="Poppins Bold"/>
                <a:ea typeface="+mn-ea"/>
                <a:cs typeface="+mn-cs"/>
              </a:rPr>
              <a:t>Cambridgeshire</a:t>
            </a:r>
            <a:r>
              <a:rPr kumimoji="0" lang="en-US" sz="2400" b="0" i="0" u="none" strike="noStrike" kern="1200" cap="none" spc="0" normalizeH="0" baseline="0" noProof="0" dirty="0">
                <a:ln>
                  <a:noFill/>
                </a:ln>
                <a:solidFill>
                  <a:srgbClr val="FFFFFF"/>
                </a:solidFill>
                <a:effectLst/>
                <a:uLnTx/>
                <a:uFillTx/>
                <a:latin typeface="Poppins"/>
                <a:ea typeface="+mn-ea"/>
                <a:cs typeface="+mn-cs"/>
              </a:rPr>
              <a:t>, and its vision is to make Cambridgeshire a great place to call home.</a:t>
            </a:r>
          </a:p>
          <a:p>
            <a:pPr marL="0" marR="0" lvl="0" indent="0" algn="l" defTabSz="914400" rtl="0" eaLnBrk="1" fontAlgn="auto" latinLnBrk="0" hangingPunct="1">
              <a:lnSpc>
                <a:spcPts val="384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Poppins"/>
              <a:ea typeface="+mn-ea"/>
              <a:cs typeface="+mn-cs"/>
            </a:endParaRPr>
          </a:p>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FFFFFF"/>
                </a:solidFill>
                <a:effectLst/>
                <a:uLnTx/>
                <a:uFillTx/>
                <a:latin typeface="Poppins"/>
                <a:ea typeface="+mn-ea"/>
                <a:cs typeface="+mn-cs"/>
              </a:rPr>
              <a:t>There are a wide range of career opportunities at the County Council, working within areas including Education, Transport and Social Care, but also within functions including IT and Human Resources.</a:t>
            </a:r>
          </a:p>
          <a:p>
            <a:pPr marL="0" marR="0" lvl="0" indent="0" algn="l" defTabSz="914400" rtl="0" eaLnBrk="1" fontAlgn="auto" latinLnBrk="0" hangingPunct="1">
              <a:lnSpc>
                <a:spcPts val="384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Poppins"/>
              <a:ea typeface="+mn-ea"/>
              <a:cs typeface="+mn-cs"/>
            </a:endParaRPr>
          </a:p>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FFFFFF"/>
                </a:solidFill>
                <a:effectLst/>
                <a:uLnTx/>
                <a:uFillTx/>
                <a:latin typeface="Poppins"/>
                <a:ea typeface="+mn-ea"/>
                <a:cs typeface="+mn-cs"/>
              </a:rPr>
              <a:t>The required skills and qualifications vary depending on the job. Some jobs, such as within social care, will require specific qualifications, but the County Council also recruits at school leaver level and provides on the job training.</a:t>
            </a:r>
          </a:p>
        </p:txBody>
      </p:sp>
      <p:pic>
        <p:nvPicPr>
          <p:cNvPr id="3" name="Picture 3"/>
          <p:cNvPicPr>
            <a:picLocks noChangeAspect="1"/>
          </p:cNvPicPr>
          <p:nvPr/>
        </p:nvPicPr>
        <p:blipFill>
          <a:blip r:embed="rId2"/>
          <a:srcRect/>
          <a:stretch>
            <a:fillRect/>
          </a:stretch>
        </p:blipFill>
        <p:spPr>
          <a:xfrm>
            <a:off x="14603035" y="649303"/>
            <a:ext cx="2543663" cy="2532793"/>
          </a:xfrm>
          <a:prstGeom prst="rect">
            <a:avLst/>
          </a:prstGeom>
        </p:spPr>
      </p:pic>
      <p:pic>
        <p:nvPicPr>
          <p:cNvPr id="4" name="Picture 4"/>
          <p:cNvPicPr>
            <a:picLocks noChangeAspect="1"/>
          </p:cNvPicPr>
          <p:nvPr/>
        </p:nvPicPr>
        <p:blipFill>
          <a:blip r:embed="rId3"/>
          <a:srcRect/>
          <a:stretch>
            <a:fillRect/>
          </a:stretch>
        </p:blipFill>
        <p:spPr>
          <a:xfrm>
            <a:off x="13849910" y="5821659"/>
            <a:ext cx="4049913" cy="2767441"/>
          </a:xfrm>
          <a:prstGeom prst="rect">
            <a:avLst/>
          </a:prstGeom>
        </p:spPr>
      </p:pic>
      <p:sp>
        <p:nvSpPr>
          <p:cNvPr id="5" name="TextBox 5"/>
          <p:cNvSpPr txBox="1"/>
          <p:nvPr/>
        </p:nvSpPr>
        <p:spPr>
          <a:xfrm>
            <a:off x="1028700" y="2683631"/>
            <a:ext cx="12821210" cy="1209675"/>
          </a:xfrm>
          <a:prstGeom prst="rect">
            <a:avLst/>
          </a:prstGeom>
        </p:spPr>
        <p:txBody>
          <a:bodyPr lIns="0" tIns="0" rIns="0" bIns="0" rtlCol="0" anchor="t">
            <a:spAutoFit/>
          </a:bodyPr>
          <a:lstStyle/>
          <a:p>
            <a:pPr marL="0" marR="0" lvl="0" indent="0" algn="l" defTabSz="914400" rtl="0" eaLnBrk="1" fontAlgn="auto" latinLnBrk="0" hangingPunct="1">
              <a:lnSpc>
                <a:spcPts val="9000"/>
              </a:lnSpc>
              <a:spcBef>
                <a:spcPts val="0"/>
              </a:spcBef>
              <a:spcAft>
                <a:spcPts val="0"/>
              </a:spcAft>
              <a:buClrTx/>
              <a:buSzTx/>
              <a:buFontTx/>
              <a:buNone/>
              <a:tabLst/>
              <a:defRPr/>
            </a:pPr>
            <a:r>
              <a:rPr kumimoji="0" lang="en-US" sz="9000" b="0" i="0" u="none" strike="noStrike" kern="1200" cap="none" spc="0" normalizeH="0" baseline="0" noProof="0" dirty="0">
                <a:ln>
                  <a:noFill/>
                </a:ln>
                <a:solidFill>
                  <a:srgbClr val="FFFFFF"/>
                </a:solidFill>
                <a:effectLst/>
                <a:uLnTx/>
                <a:uFillTx/>
                <a:latin typeface="Bebas Neue Bold"/>
                <a:ea typeface="+mn-ea"/>
                <a:cs typeface="+mn-cs"/>
              </a:rPr>
              <a:t>CAMBRIDGESHIRE COUNTY COUNCIL</a:t>
            </a:r>
          </a:p>
        </p:txBody>
      </p:sp>
      <p:sp>
        <p:nvSpPr>
          <p:cNvPr id="6" name="TextBox 6"/>
          <p:cNvSpPr txBox="1"/>
          <p:nvPr/>
        </p:nvSpPr>
        <p:spPr>
          <a:xfrm>
            <a:off x="1028700" y="1571625"/>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dirty="0">
                <a:ln>
                  <a:noFill/>
                </a:ln>
                <a:solidFill>
                  <a:srgbClr val="7D0D4D"/>
                </a:solidFill>
                <a:effectLst/>
                <a:uLnTx/>
                <a:uFillTx/>
                <a:latin typeface="Bebas Neue Bold"/>
                <a:ea typeface="+mn-ea"/>
                <a:cs typeface="+mn-cs"/>
              </a:rPr>
              <a:t>working at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D0D4D"/>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D0D4D"/>
            </a:solidFill>
          </p:spPr>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7D0D4D"/>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836822" y="4477315"/>
            <a:ext cx="5441381" cy="3005105"/>
            <a:chOff x="0" y="0"/>
            <a:chExt cx="6586034" cy="3637261"/>
          </a:xfrm>
        </p:grpSpPr>
        <p:sp>
          <p:nvSpPr>
            <p:cNvPr id="13" name="Freeform 13"/>
            <p:cNvSpPr/>
            <p:nvPr/>
          </p:nvSpPr>
          <p:spPr>
            <a:xfrm>
              <a:off x="0" y="0"/>
              <a:ext cx="6586034" cy="3637261"/>
            </a:xfrm>
            <a:custGeom>
              <a:avLst/>
              <a:gdLst/>
              <a:ahLst/>
              <a:cxnLst/>
              <a:rect l="l" t="t" r="r" b="b"/>
              <a:pathLst>
                <a:path w="6586034" h="3637261">
                  <a:moveTo>
                    <a:pt x="6586034" y="279400"/>
                  </a:moveTo>
                  <a:lnTo>
                    <a:pt x="6586034" y="0"/>
                  </a:lnTo>
                  <a:lnTo>
                    <a:pt x="0" y="0"/>
                  </a:lnTo>
                  <a:lnTo>
                    <a:pt x="0" y="3637261"/>
                  </a:lnTo>
                  <a:lnTo>
                    <a:pt x="6586034" y="3637261"/>
                  </a:lnTo>
                  <a:lnTo>
                    <a:pt x="6586034" y="279400"/>
                  </a:lnTo>
                  <a:close/>
                  <a:moveTo>
                    <a:pt x="6507293" y="279400"/>
                  </a:moveTo>
                  <a:lnTo>
                    <a:pt x="6507293" y="3558521"/>
                  </a:lnTo>
                  <a:lnTo>
                    <a:pt x="78740" y="3558521"/>
                  </a:lnTo>
                  <a:lnTo>
                    <a:pt x="78740" y="78740"/>
                  </a:lnTo>
                  <a:lnTo>
                    <a:pt x="6507293" y="78740"/>
                  </a:lnTo>
                  <a:lnTo>
                    <a:pt x="6507293" y="279400"/>
                  </a:lnTo>
                  <a:close/>
                </a:path>
              </a:pathLst>
            </a:custGeom>
            <a:solidFill>
              <a:srgbClr val="7D0D4D"/>
            </a:solidFill>
          </p:spPr>
        </p:sp>
      </p:grpSp>
      <p:grpSp>
        <p:nvGrpSpPr>
          <p:cNvPr id="14" name="Group 14"/>
          <p:cNvGrpSpPr/>
          <p:nvPr/>
        </p:nvGrpSpPr>
        <p:grpSpPr>
          <a:xfrm>
            <a:off x="6521820" y="4477315"/>
            <a:ext cx="5767182" cy="3005105"/>
            <a:chOff x="0" y="0"/>
            <a:chExt cx="6980370" cy="3637261"/>
          </a:xfrm>
        </p:grpSpPr>
        <p:sp>
          <p:nvSpPr>
            <p:cNvPr id="15" name="Freeform 15"/>
            <p:cNvSpPr/>
            <p:nvPr/>
          </p:nvSpPr>
          <p:spPr>
            <a:xfrm>
              <a:off x="0" y="0"/>
              <a:ext cx="6980370" cy="3637261"/>
            </a:xfrm>
            <a:custGeom>
              <a:avLst/>
              <a:gdLst/>
              <a:ahLst/>
              <a:cxnLst/>
              <a:rect l="l" t="t" r="r" b="b"/>
              <a:pathLst>
                <a:path w="6980370" h="3637261">
                  <a:moveTo>
                    <a:pt x="6980370" y="279400"/>
                  </a:moveTo>
                  <a:lnTo>
                    <a:pt x="6980370" y="0"/>
                  </a:lnTo>
                  <a:lnTo>
                    <a:pt x="0" y="0"/>
                  </a:lnTo>
                  <a:lnTo>
                    <a:pt x="0" y="3637261"/>
                  </a:lnTo>
                  <a:lnTo>
                    <a:pt x="6980370" y="3637261"/>
                  </a:lnTo>
                  <a:lnTo>
                    <a:pt x="6980370" y="279400"/>
                  </a:lnTo>
                  <a:close/>
                  <a:moveTo>
                    <a:pt x="6901630" y="279400"/>
                  </a:moveTo>
                  <a:lnTo>
                    <a:pt x="6901630" y="3558521"/>
                  </a:lnTo>
                  <a:lnTo>
                    <a:pt x="78740" y="3558521"/>
                  </a:lnTo>
                  <a:lnTo>
                    <a:pt x="78740" y="78740"/>
                  </a:lnTo>
                  <a:lnTo>
                    <a:pt x="6901630" y="78740"/>
                  </a:lnTo>
                  <a:lnTo>
                    <a:pt x="6901630" y="279400"/>
                  </a:lnTo>
                  <a:close/>
                </a:path>
              </a:pathLst>
            </a:custGeom>
            <a:solidFill>
              <a:srgbClr val="7D0D4D"/>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7D0D4D"/>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a:stretch>
            <a:fillRect/>
          </a:stretch>
        </p:blipFill>
        <p:spPr>
          <a:xfrm>
            <a:off x="1375312" y="7534110"/>
            <a:ext cx="1456940" cy="1603219"/>
          </a:xfrm>
          <a:prstGeom prst="rect">
            <a:avLst/>
          </a:prstGeom>
        </p:spPr>
      </p:pic>
      <p:pic>
        <p:nvPicPr>
          <p:cNvPr id="22" name="Picture 22"/>
          <p:cNvPicPr>
            <a:picLocks noChangeAspect="1"/>
          </p:cNvPicPr>
          <p:nvPr/>
        </p:nvPicPr>
        <p:blipFill>
          <a:blip r:embed="rId5"/>
          <a:srcRect/>
          <a:stretch>
            <a:fillRect/>
          </a:stretch>
        </p:blipFill>
        <p:spPr>
          <a:xfrm>
            <a:off x="15238297" y="7430279"/>
            <a:ext cx="1382304" cy="1569902"/>
          </a:xfrm>
          <a:prstGeom prst="rect">
            <a:avLst/>
          </a:prstGeom>
        </p:spPr>
      </p:pic>
      <p:pic>
        <p:nvPicPr>
          <p:cNvPr id="23" name="Picture 23"/>
          <p:cNvPicPr>
            <a:picLocks noChangeAspect="1"/>
          </p:cNvPicPr>
          <p:nvPr/>
        </p:nvPicPr>
        <p:blipFill>
          <a:blip r:embed="rId6"/>
          <a:srcRect/>
          <a:stretch>
            <a:fillRect/>
          </a:stretch>
        </p:blipFill>
        <p:spPr>
          <a:xfrm>
            <a:off x="6782972" y="242697"/>
            <a:ext cx="886763" cy="993678"/>
          </a:xfrm>
          <a:prstGeom prst="rect">
            <a:avLst/>
          </a:prstGeom>
        </p:spPr>
      </p:pic>
      <p:sp>
        <p:nvSpPr>
          <p:cNvPr id="24" name="TextBox 24"/>
          <p:cNvSpPr txBox="1"/>
          <p:nvPr/>
        </p:nvSpPr>
        <p:spPr>
          <a:xfrm>
            <a:off x="4056048" y="484852"/>
            <a:ext cx="6967150"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TRANSPORT</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36822" y="1549498"/>
            <a:ext cx="8892210" cy="10052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Taking and carrying people, goods and services from one location to another</a:t>
            </a:r>
          </a:p>
        </p:txBody>
      </p:sp>
      <p:sp>
        <p:nvSpPr>
          <p:cNvPr id="30" name="TextBox 30"/>
          <p:cNvSpPr txBox="1"/>
          <p:nvPr/>
        </p:nvSpPr>
        <p:spPr>
          <a:xfrm>
            <a:off x="868689" y="4573584"/>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291859" y="5106773"/>
            <a:ext cx="4428135" cy="2165985"/>
          </a:xfrm>
          <a:prstGeom prst="rect">
            <a:avLst/>
          </a:prstGeom>
        </p:spPr>
        <p:txBody>
          <a:bodyPr lIns="0" tIns="0" rIns="0" bIns="0" rtlCol="0" anchor="t">
            <a:spAutoFit/>
          </a:bodyPr>
          <a:lstStyle/>
          <a:p>
            <a:pPr marL="388622" lvl="1" indent="-194311">
              <a:lnSpc>
                <a:spcPts val="2880"/>
              </a:lnSpc>
              <a:buFont typeface="Arial"/>
              <a:buChar char="•"/>
            </a:pPr>
            <a:r>
              <a:rPr lang="en-US" sz="1800">
                <a:solidFill>
                  <a:srgbClr val="000000"/>
                </a:solidFill>
                <a:latin typeface="Poppins"/>
              </a:rPr>
              <a:t>Transport Planner</a:t>
            </a:r>
          </a:p>
          <a:p>
            <a:pPr marL="388622" lvl="1" indent="-194311">
              <a:lnSpc>
                <a:spcPts val="2880"/>
              </a:lnSpc>
              <a:buFont typeface="Arial"/>
              <a:buChar char="•"/>
            </a:pPr>
            <a:r>
              <a:rPr lang="en-US" sz="1800">
                <a:solidFill>
                  <a:srgbClr val="000000"/>
                </a:solidFill>
                <a:latin typeface="Poppins"/>
              </a:rPr>
              <a:t>Pilot Cadet Programme</a:t>
            </a:r>
          </a:p>
          <a:p>
            <a:pPr marL="388622" lvl="1" indent="-194311">
              <a:lnSpc>
                <a:spcPts val="2880"/>
              </a:lnSpc>
              <a:buFont typeface="Arial"/>
              <a:buChar char="•"/>
            </a:pPr>
            <a:r>
              <a:rPr lang="en-US" sz="1800">
                <a:solidFill>
                  <a:srgbClr val="000000"/>
                </a:solidFill>
                <a:latin typeface="Poppins"/>
              </a:rPr>
              <a:t>Cabin Crew</a:t>
            </a:r>
          </a:p>
          <a:p>
            <a:pPr marL="388622" lvl="1" indent="-194311">
              <a:lnSpc>
                <a:spcPts val="2880"/>
              </a:lnSpc>
              <a:buFont typeface="Arial"/>
              <a:buChar char="•"/>
            </a:pPr>
            <a:r>
              <a:rPr lang="en-US" sz="1800">
                <a:solidFill>
                  <a:srgbClr val="000000"/>
                </a:solidFill>
                <a:latin typeface="Poppins"/>
              </a:rPr>
              <a:t>Train Station worker</a:t>
            </a:r>
          </a:p>
          <a:p>
            <a:pPr marL="388622" lvl="1" indent="-194311">
              <a:lnSpc>
                <a:spcPts val="2880"/>
              </a:lnSpc>
              <a:buFont typeface="Arial"/>
              <a:buChar char="•"/>
            </a:pPr>
            <a:r>
              <a:rPr lang="en-US" sz="1800">
                <a:solidFill>
                  <a:srgbClr val="000000"/>
                </a:solidFill>
                <a:latin typeface="Poppins"/>
              </a:rPr>
              <a:t>Bus driver</a:t>
            </a:r>
          </a:p>
          <a:p>
            <a:pPr marL="388622" lvl="1" indent="-194311">
              <a:lnSpc>
                <a:spcPts val="2880"/>
              </a:lnSpc>
              <a:buFont typeface="Arial"/>
              <a:buChar char="•"/>
            </a:pPr>
            <a:r>
              <a:rPr lang="en-US" sz="1800">
                <a:solidFill>
                  <a:srgbClr val="000000"/>
                </a:solidFill>
                <a:latin typeface="Poppins"/>
              </a:rPr>
              <a:t>Train driver</a:t>
            </a:r>
          </a:p>
        </p:txBody>
      </p:sp>
      <p:sp>
        <p:nvSpPr>
          <p:cNvPr id="32" name="TextBox 32"/>
          <p:cNvSpPr txBox="1"/>
          <p:nvPr/>
        </p:nvSpPr>
        <p:spPr>
          <a:xfrm>
            <a:off x="7354800" y="4573584"/>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751105" y="5115896"/>
            <a:ext cx="5308612" cy="2308068"/>
          </a:xfrm>
          <a:prstGeom prst="rect">
            <a:avLst/>
          </a:prstGeom>
        </p:spPr>
        <p:txBody>
          <a:bodyPr lIns="0" tIns="0" rIns="0" bIns="0" rtlCol="0" anchor="t">
            <a:spAutoFit/>
          </a:bodyPr>
          <a:lstStyle/>
          <a:p>
            <a:pPr marL="345443" lvl="1" indent="-172721">
              <a:lnSpc>
                <a:spcPts val="2560"/>
              </a:lnSpc>
              <a:buFont typeface="Arial"/>
              <a:buChar char="•"/>
            </a:pPr>
            <a:r>
              <a:rPr lang="en-US" sz="1600">
                <a:solidFill>
                  <a:srgbClr val="000000"/>
                </a:solidFill>
                <a:latin typeface="Poppins"/>
              </a:rPr>
              <a:t>For most roles GCSEs will be required, with some more technical roles requiring A Levels, T Levels or specific qualifications.</a:t>
            </a:r>
          </a:p>
          <a:p>
            <a:pPr marL="345443" lvl="1" indent="-172721">
              <a:lnSpc>
                <a:spcPts val="2560"/>
              </a:lnSpc>
              <a:buFont typeface="Arial"/>
              <a:buChar char="•"/>
            </a:pPr>
            <a:r>
              <a:rPr lang="en-US" sz="1600">
                <a:solidFill>
                  <a:srgbClr val="000000"/>
                </a:solidFill>
                <a:latin typeface="Poppins"/>
              </a:rPr>
              <a:t>To become a pilot, you need to undertake a specific pilot training course.</a:t>
            </a:r>
          </a:p>
          <a:p>
            <a:pPr marL="345443" lvl="1" indent="-172721">
              <a:lnSpc>
                <a:spcPts val="2560"/>
              </a:lnSpc>
              <a:spcBef>
                <a:spcPct val="0"/>
              </a:spcBef>
              <a:buFont typeface="Arial"/>
              <a:buChar char="•"/>
            </a:pPr>
            <a:r>
              <a:rPr lang="en-US" sz="1600">
                <a:solidFill>
                  <a:srgbClr val="000000"/>
                </a:solidFill>
                <a:latin typeface="Poppins"/>
              </a:rPr>
              <a:t>A driving licence is required for any driving-based roles.</a:t>
            </a:r>
          </a:p>
        </p:txBody>
      </p:sp>
      <p:sp>
        <p:nvSpPr>
          <p:cNvPr id="34" name="TextBox 34"/>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24,500</a:t>
            </a:r>
          </a:p>
        </p:txBody>
      </p:sp>
      <p:sp>
        <p:nvSpPr>
          <p:cNvPr id="35" name="TextBox 35"/>
          <p:cNvSpPr txBox="1"/>
          <p:nvPr/>
        </p:nvSpPr>
        <p:spPr>
          <a:xfrm>
            <a:off x="11064049"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£35,900</a:t>
            </a:r>
          </a:p>
        </p:txBody>
      </p:sp>
      <p:sp>
        <p:nvSpPr>
          <p:cNvPr id="36" name="TextBox 36"/>
          <p:cNvSpPr txBox="1"/>
          <p:nvPr/>
        </p:nvSpPr>
        <p:spPr>
          <a:xfrm>
            <a:off x="3505927"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GCSEs including Maths &amp; English, plus A Levels or T Levels in relevant subjects</a:t>
            </a:r>
          </a:p>
        </p:txBody>
      </p:sp>
      <p:sp>
        <p:nvSpPr>
          <p:cNvPr id="37" name="TextBox 37"/>
          <p:cNvSpPr txBox="1"/>
          <p:nvPr/>
        </p:nvSpPr>
        <p:spPr>
          <a:xfrm>
            <a:off x="6893073" y="8816657"/>
            <a:ext cx="2624343"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 Apprenticeship or Training Programme in Transport area of interest, including Planning or Logistics</a:t>
            </a:r>
          </a:p>
        </p:txBody>
      </p:sp>
      <p:sp>
        <p:nvSpPr>
          <p:cNvPr id="38" name="TextBox 38"/>
          <p:cNvSpPr txBox="1"/>
          <p:nvPr/>
        </p:nvSpPr>
        <p:spPr>
          <a:xfrm>
            <a:off x="10207584" y="8816657"/>
            <a:ext cx="2624343" cy="55943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and on the job training</a:t>
            </a:r>
          </a:p>
        </p:txBody>
      </p:sp>
      <p:sp>
        <p:nvSpPr>
          <p:cNvPr id="39" name="TextBox 39"/>
          <p:cNvSpPr txBox="1"/>
          <p:nvPr/>
        </p:nvSpPr>
        <p:spPr>
          <a:xfrm>
            <a:off x="67691" y="9995218"/>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Gov.uk, Milkround, Prospects</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688888" y="2828346"/>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7D0D4D"/>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836822" y="2891541"/>
            <a:ext cx="8892210" cy="1172845"/>
          </a:xfrm>
          <a:prstGeom prst="rect">
            <a:avLst/>
          </a:prstGeom>
        </p:spPr>
        <p:txBody>
          <a:bodyPr lIns="0" tIns="0" rIns="0" bIns="0" rtlCol="0" anchor="t">
            <a:spAutoFit/>
          </a:bodyPr>
          <a:lstStyle/>
          <a:p>
            <a:pPr algn="ctr">
              <a:lnSpc>
                <a:spcPts val="3080"/>
              </a:lnSpc>
              <a:spcBef>
                <a:spcPct val="0"/>
              </a:spcBef>
            </a:pPr>
            <a:r>
              <a:rPr lang="en-US" sz="2200">
                <a:solidFill>
                  <a:srgbClr val="FFFFFF"/>
                </a:solidFill>
                <a:latin typeface="Poppins Italics"/>
              </a:rPr>
              <a:t>Transport is another hugely important part of our daily lives, and the sector is a key part of the local economy, with opportunities across the region.</a:t>
            </a:r>
          </a:p>
        </p:txBody>
      </p:sp>
      <p:sp>
        <p:nvSpPr>
          <p:cNvPr id="46" name="Freeform 7">
            <a:extLst>
              <a:ext uri="{FF2B5EF4-FFF2-40B4-BE49-F238E27FC236}">
                <a16:creationId xmlns:a16="http://schemas.microsoft.com/office/drawing/2014/main" id="{17FD63D3-1524-F337-3929-D3D37D4190E2}"/>
              </a:ext>
            </a:extLst>
          </p:cNvPr>
          <p:cNvSpPr/>
          <p:nvPr/>
        </p:nvSpPr>
        <p:spPr>
          <a:xfrm>
            <a:off x="13019251" y="3519556"/>
            <a:ext cx="3332467" cy="4118400"/>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7D0D4D"/>
          </a:solidFill>
        </p:spPr>
        <p:txBody>
          <a:bodyPr/>
          <a:lstStyle/>
          <a:p>
            <a:pPr algn="ctr">
              <a:lnSpc>
                <a:spcPts val="5120"/>
              </a:lnSpc>
            </a:pPr>
            <a:endParaRPr lang="en-US" sz="2800">
              <a:solidFill>
                <a:srgbClr val="FFFFFF"/>
              </a:solidFill>
              <a:latin typeface="Poppins Bold"/>
            </a:endParaRPr>
          </a:p>
          <a:p>
            <a:pPr algn="ctr">
              <a:lnSpc>
                <a:spcPts val="5120"/>
              </a:lnSpc>
            </a:pPr>
            <a:r>
              <a:rPr lang="en-US" sz="2800">
                <a:solidFill>
                  <a:srgbClr val="FFFFFF"/>
                </a:solidFill>
                <a:latin typeface="Poppins Bold"/>
              </a:rPr>
              <a:t>Skills</a:t>
            </a:r>
          </a:p>
          <a:p>
            <a:pPr algn="ctr">
              <a:lnSpc>
                <a:spcPts val="3039"/>
              </a:lnSpc>
            </a:pPr>
            <a:r>
              <a:rPr lang="en-US" sz="1800">
                <a:solidFill>
                  <a:srgbClr val="FFFFFF"/>
                </a:solidFill>
                <a:latin typeface="Poppins"/>
              </a:rPr>
              <a:t>Quick thinking</a:t>
            </a:r>
          </a:p>
          <a:p>
            <a:pPr algn="ctr">
              <a:lnSpc>
                <a:spcPts val="3039"/>
              </a:lnSpc>
            </a:pPr>
            <a:r>
              <a:rPr lang="en-US" sz="1800">
                <a:solidFill>
                  <a:srgbClr val="FFFFFF"/>
                </a:solidFill>
                <a:latin typeface="Poppins"/>
              </a:rPr>
              <a:t>Communication skills</a:t>
            </a:r>
          </a:p>
          <a:p>
            <a:pPr algn="ctr">
              <a:lnSpc>
                <a:spcPts val="3039"/>
              </a:lnSpc>
            </a:pPr>
            <a:r>
              <a:rPr lang="en-US" sz="1800">
                <a:solidFill>
                  <a:srgbClr val="FFFFFF"/>
                </a:solidFill>
                <a:latin typeface="Poppins"/>
              </a:rPr>
              <a:t>Time management</a:t>
            </a:r>
          </a:p>
          <a:p>
            <a:pPr algn="ctr">
              <a:lnSpc>
                <a:spcPts val="3039"/>
              </a:lnSpc>
            </a:pPr>
            <a:r>
              <a:rPr lang="en-US">
                <a:solidFill>
                  <a:srgbClr val="FFFFFF"/>
                </a:solidFill>
                <a:latin typeface="Poppins"/>
              </a:rPr>
              <a:t>Adaptability</a:t>
            </a:r>
            <a:endParaRPr lang="en-US" sz="1800">
              <a:solidFill>
                <a:srgbClr val="FFFFFF"/>
              </a:solidFill>
              <a:latin typeface="Poppi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D0D4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89284" y="213970"/>
            <a:ext cx="5601271" cy="814730"/>
          </a:xfrm>
          <a:prstGeom prst="rect">
            <a:avLst/>
          </a:prstGeom>
        </p:spPr>
      </p:pic>
      <p:pic>
        <p:nvPicPr>
          <p:cNvPr id="3" name="Picture 3"/>
          <p:cNvPicPr>
            <a:picLocks noChangeAspect="1"/>
          </p:cNvPicPr>
          <p:nvPr/>
        </p:nvPicPr>
        <p:blipFill>
          <a:blip r:embed="rId4"/>
          <a:srcRect/>
          <a:stretch>
            <a:fillRect/>
          </a:stretch>
        </p:blipFill>
        <p:spPr>
          <a:xfrm>
            <a:off x="14752546" y="905078"/>
            <a:ext cx="2244642" cy="2711350"/>
          </a:xfrm>
          <a:prstGeom prst="rect">
            <a:avLst/>
          </a:prstGeom>
        </p:spPr>
      </p:pic>
      <p:pic>
        <p:nvPicPr>
          <p:cNvPr id="4" name="Picture 4"/>
          <p:cNvPicPr>
            <a:picLocks noChangeAspect="1"/>
          </p:cNvPicPr>
          <p:nvPr/>
        </p:nvPicPr>
        <p:blipFill>
          <a:blip r:embed="rId5"/>
          <a:srcRect/>
          <a:stretch>
            <a:fillRect/>
          </a:stretch>
        </p:blipFill>
        <p:spPr>
          <a:xfrm>
            <a:off x="13980259" y="6114273"/>
            <a:ext cx="3789215" cy="2247232"/>
          </a:xfrm>
          <a:prstGeom prst="rect">
            <a:avLst/>
          </a:prstGeom>
        </p:spPr>
      </p:pic>
      <p:sp>
        <p:nvSpPr>
          <p:cNvPr id="5" name="TextBox 5"/>
          <p:cNvSpPr txBox="1"/>
          <p:nvPr/>
        </p:nvSpPr>
        <p:spPr>
          <a:xfrm>
            <a:off x="1028700" y="4480277"/>
            <a:ext cx="12215008" cy="5335905"/>
          </a:xfrm>
          <a:prstGeom prst="rect">
            <a:avLst/>
          </a:prstGeom>
        </p:spPr>
        <p:txBody>
          <a:bodyPr lIns="0" tIns="0" rIns="0" bIns="0" rtlCol="0" anchor="t">
            <a:spAutoFit/>
          </a:bodyPr>
          <a:lstStyle/>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Welch's Transport Ltd is a leading haulage company, with headquarters in </a:t>
            </a:r>
            <a:r>
              <a:rPr kumimoji="0" lang="en-US" sz="2400" b="0" i="0" u="none" strike="noStrike" kern="1200" cap="none" spc="0" normalizeH="0" baseline="0" noProof="0">
                <a:ln>
                  <a:noFill/>
                </a:ln>
                <a:solidFill>
                  <a:srgbClr val="FFFFFF"/>
                </a:solidFill>
                <a:effectLst/>
                <a:uLnTx/>
                <a:uFillTx/>
                <a:latin typeface="Poppins Bold"/>
                <a:ea typeface="+mn-ea"/>
                <a:cs typeface="+mn-cs"/>
              </a:rPr>
              <a:t>Duxford</a:t>
            </a:r>
            <a:r>
              <a:rPr kumimoji="0" lang="en-US" sz="2400" b="0" i="0" u="none" strike="noStrike" kern="1200" cap="none" spc="0" normalizeH="0" baseline="0" noProof="0">
                <a:ln>
                  <a:noFill/>
                </a:ln>
                <a:solidFill>
                  <a:srgbClr val="FFFFFF"/>
                </a:solidFill>
                <a:effectLst/>
                <a:uLnTx/>
                <a:uFillTx/>
                <a:latin typeface="Poppins"/>
                <a:ea typeface="+mn-ea"/>
                <a:cs typeface="+mn-cs"/>
              </a:rPr>
              <a:t>. It specialises in transportation and storage solutions including general haulage, pallet delivery and the storage and distribution of dangerous goods and abnormal loads.</a:t>
            </a:r>
          </a:p>
          <a:p>
            <a:pPr marL="0" marR="0" lvl="0" indent="0" algn="l" defTabSz="914400" rtl="0" eaLnBrk="1" fontAlgn="auto" latinLnBrk="0" hangingPunct="1">
              <a:lnSpc>
                <a:spcPts val="384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Poppins"/>
              <a:ea typeface="+mn-ea"/>
              <a:cs typeface="+mn-cs"/>
            </a:endParaRPr>
          </a:p>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There are a range of career opportunities available, including drivers, warehouse operatives, administration and HGV Drivers Apprenticeships.</a:t>
            </a:r>
          </a:p>
          <a:p>
            <a:pPr marL="0" marR="0" lvl="0" indent="0" algn="l" defTabSz="914400" rtl="0" eaLnBrk="1" fontAlgn="auto" latinLnBrk="0" hangingPunct="1">
              <a:lnSpc>
                <a:spcPts val="384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Poppins"/>
              <a:ea typeface="+mn-ea"/>
              <a:cs typeface="+mn-cs"/>
            </a:endParaRPr>
          </a:p>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Driving jobs will require the appropriate vehicle licences, and apprenticeships will require GCSEs, with specific qualifications required for more technical roles.</a:t>
            </a:r>
          </a:p>
        </p:txBody>
      </p:sp>
      <p:sp>
        <p:nvSpPr>
          <p:cNvPr id="6" name="TextBox 6"/>
          <p:cNvSpPr txBox="1"/>
          <p:nvPr/>
        </p:nvSpPr>
        <p:spPr>
          <a:xfrm>
            <a:off x="1028700" y="2683631"/>
            <a:ext cx="12821210" cy="1209675"/>
          </a:xfrm>
          <a:prstGeom prst="rect">
            <a:avLst/>
          </a:prstGeom>
        </p:spPr>
        <p:txBody>
          <a:bodyPr lIns="0" tIns="0" rIns="0" bIns="0" rtlCol="0" anchor="t">
            <a:spAutoFit/>
          </a:bodyPr>
          <a:lstStyle/>
          <a:p>
            <a:pPr marL="0" marR="0" lvl="0" indent="0" algn="l" defTabSz="914400" rtl="0" eaLnBrk="1" fontAlgn="auto" latinLnBrk="0" hangingPunct="1">
              <a:lnSpc>
                <a:spcPts val="9000"/>
              </a:lnSpc>
              <a:spcBef>
                <a:spcPts val="0"/>
              </a:spcBef>
              <a:spcAft>
                <a:spcPts val="0"/>
              </a:spcAft>
              <a:buClrTx/>
              <a:buSzTx/>
              <a:buFontTx/>
              <a:buNone/>
              <a:tabLst/>
              <a:defRPr/>
            </a:pPr>
            <a:r>
              <a:rPr kumimoji="0" lang="en-US" sz="9000" b="0" i="0" u="none" strike="noStrike" kern="1200" cap="none" spc="0" normalizeH="0" baseline="0" noProof="0">
                <a:ln>
                  <a:noFill/>
                </a:ln>
                <a:solidFill>
                  <a:srgbClr val="FFFFFF"/>
                </a:solidFill>
                <a:effectLst/>
                <a:uLnTx/>
                <a:uFillTx/>
                <a:latin typeface="Bebas Neue Bold"/>
                <a:ea typeface="+mn-ea"/>
                <a:cs typeface="+mn-cs"/>
              </a:rPr>
              <a:t>WELCH'S TRANSPORT LTD</a:t>
            </a:r>
          </a:p>
        </p:txBody>
      </p:sp>
      <p:sp>
        <p:nvSpPr>
          <p:cNvPr id="7" name="TextBox 7"/>
          <p:cNvSpPr txBox="1"/>
          <p:nvPr/>
        </p:nvSpPr>
        <p:spPr>
          <a:xfrm>
            <a:off x="1028700" y="1571625"/>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231F20"/>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231F20"/>
            </a:solidFill>
          </p:spPr>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231F20"/>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a:solidFill>
                    <a:srgbClr val="FFFFFF"/>
                  </a:solidFill>
                  <a:latin typeface="Poppins Bold"/>
                </a:rPr>
                <a:t>Skills</a:t>
              </a:r>
            </a:p>
            <a:p>
              <a:pPr algn="ctr">
                <a:lnSpc>
                  <a:spcPts val="3039"/>
                </a:lnSpc>
              </a:pPr>
              <a:r>
                <a:rPr lang="en-US" sz="1850">
                  <a:solidFill>
                    <a:srgbClr val="FFFFFF"/>
                  </a:solidFill>
                  <a:latin typeface="Poppins"/>
                  <a:cs typeface="Poppins"/>
                </a:rPr>
                <a:t>Team working</a:t>
              </a:r>
            </a:p>
            <a:p>
              <a:pPr algn="ctr">
                <a:lnSpc>
                  <a:spcPts val="3039"/>
                </a:lnSpc>
              </a:pPr>
              <a:r>
                <a:rPr lang="en-US" sz="1899">
                  <a:solidFill>
                    <a:srgbClr val="FFFFFF"/>
                  </a:solidFill>
                  <a:latin typeface="Poppins"/>
                </a:rPr>
                <a:t>IT skills</a:t>
              </a:r>
            </a:p>
            <a:p>
              <a:pPr algn="ctr">
                <a:lnSpc>
                  <a:spcPts val="3039"/>
                </a:lnSpc>
              </a:pPr>
              <a:r>
                <a:rPr lang="en-US" sz="1850">
                  <a:solidFill>
                    <a:srgbClr val="FFFFFF"/>
                  </a:solidFill>
                  <a:latin typeface="Poppins"/>
                  <a:cs typeface="Poppins"/>
                </a:rPr>
                <a:t>Mechanical knowledge</a:t>
              </a:r>
            </a:p>
            <a:p>
              <a:pPr algn="ctr">
                <a:lnSpc>
                  <a:spcPts val="3039"/>
                </a:lnSpc>
              </a:pPr>
              <a:r>
                <a:rPr lang="en-US" sz="1850">
                  <a:solidFill>
                    <a:srgbClr val="FFFFFF"/>
                  </a:solidFill>
                  <a:latin typeface="Poppins"/>
                </a:rPr>
                <a:t>Heavy equipment </a:t>
              </a:r>
            </a:p>
            <a:p>
              <a:pPr algn="ctr">
                <a:lnSpc>
                  <a:spcPts val="3039"/>
                </a:lnSpc>
              </a:pPr>
              <a:r>
                <a:rPr lang="en-US" sz="1850">
                  <a:solidFill>
                    <a:srgbClr val="FFFFFF"/>
                  </a:solidFill>
                  <a:latin typeface="Poppins"/>
                </a:rPr>
                <a:t>operation </a:t>
              </a:r>
              <a:endParaRPr lang="en-US" sz="1899">
                <a:solidFill>
                  <a:srgbClr val="FFFFFF"/>
                </a:solidFill>
                <a:latin typeface="Poppins"/>
              </a:endParaRP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231F20"/>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958589" y="4441958"/>
            <a:ext cx="5441381" cy="3199868"/>
            <a:chOff x="0" y="0"/>
            <a:chExt cx="6586034" cy="3872994"/>
          </a:xfrm>
        </p:grpSpPr>
        <p:sp>
          <p:nvSpPr>
            <p:cNvPr id="13" name="Freeform 13"/>
            <p:cNvSpPr/>
            <p:nvPr/>
          </p:nvSpPr>
          <p:spPr>
            <a:xfrm>
              <a:off x="0" y="0"/>
              <a:ext cx="6586034" cy="3872994"/>
            </a:xfrm>
            <a:custGeom>
              <a:avLst/>
              <a:gdLst/>
              <a:ahLst/>
              <a:cxnLst/>
              <a:rect l="l" t="t" r="r" b="b"/>
              <a:pathLst>
                <a:path w="6586034" h="3872994">
                  <a:moveTo>
                    <a:pt x="6586034" y="279400"/>
                  </a:moveTo>
                  <a:lnTo>
                    <a:pt x="6586034" y="0"/>
                  </a:lnTo>
                  <a:lnTo>
                    <a:pt x="0" y="0"/>
                  </a:lnTo>
                  <a:lnTo>
                    <a:pt x="0" y="3872994"/>
                  </a:lnTo>
                  <a:lnTo>
                    <a:pt x="6586034" y="3872994"/>
                  </a:lnTo>
                  <a:lnTo>
                    <a:pt x="6586034" y="279400"/>
                  </a:lnTo>
                  <a:close/>
                  <a:moveTo>
                    <a:pt x="6507293" y="279400"/>
                  </a:moveTo>
                  <a:lnTo>
                    <a:pt x="6507293" y="3794254"/>
                  </a:lnTo>
                  <a:lnTo>
                    <a:pt x="78740" y="3794254"/>
                  </a:lnTo>
                  <a:lnTo>
                    <a:pt x="78740" y="78740"/>
                  </a:lnTo>
                  <a:lnTo>
                    <a:pt x="6507293" y="78740"/>
                  </a:lnTo>
                  <a:lnTo>
                    <a:pt x="6507293" y="279400"/>
                  </a:lnTo>
                  <a:close/>
                </a:path>
              </a:pathLst>
            </a:custGeom>
            <a:solidFill>
              <a:srgbClr val="000000"/>
            </a:solidFill>
          </p:spPr>
        </p:sp>
      </p:grpSp>
      <p:grpSp>
        <p:nvGrpSpPr>
          <p:cNvPr id="14" name="Group 14"/>
          <p:cNvGrpSpPr/>
          <p:nvPr/>
        </p:nvGrpSpPr>
        <p:grpSpPr>
          <a:xfrm>
            <a:off x="6643587" y="4441958"/>
            <a:ext cx="5767182" cy="3199868"/>
            <a:chOff x="0" y="0"/>
            <a:chExt cx="6980370" cy="3872994"/>
          </a:xfrm>
        </p:grpSpPr>
        <p:sp>
          <p:nvSpPr>
            <p:cNvPr id="15" name="Freeform 15"/>
            <p:cNvSpPr/>
            <p:nvPr/>
          </p:nvSpPr>
          <p:spPr>
            <a:xfrm>
              <a:off x="0" y="0"/>
              <a:ext cx="6980370" cy="3872994"/>
            </a:xfrm>
            <a:custGeom>
              <a:avLst/>
              <a:gdLst/>
              <a:ahLst/>
              <a:cxnLst/>
              <a:rect l="l" t="t" r="r" b="b"/>
              <a:pathLst>
                <a:path w="6980370" h="3872994">
                  <a:moveTo>
                    <a:pt x="6980370" y="279400"/>
                  </a:moveTo>
                  <a:lnTo>
                    <a:pt x="6980370" y="0"/>
                  </a:lnTo>
                  <a:lnTo>
                    <a:pt x="0" y="0"/>
                  </a:lnTo>
                  <a:lnTo>
                    <a:pt x="0" y="3872994"/>
                  </a:lnTo>
                  <a:lnTo>
                    <a:pt x="6980370" y="3872994"/>
                  </a:lnTo>
                  <a:lnTo>
                    <a:pt x="6980370" y="279400"/>
                  </a:lnTo>
                  <a:close/>
                  <a:moveTo>
                    <a:pt x="6901630" y="279400"/>
                  </a:moveTo>
                  <a:lnTo>
                    <a:pt x="6901630" y="3794254"/>
                  </a:lnTo>
                  <a:lnTo>
                    <a:pt x="78740" y="3794254"/>
                  </a:lnTo>
                  <a:lnTo>
                    <a:pt x="78740" y="78740"/>
                  </a:lnTo>
                  <a:lnTo>
                    <a:pt x="6901630" y="78740"/>
                  </a:lnTo>
                  <a:lnTo>
                    <a:pt x="6901630" y="279400"/>
                  </a:lnTo>
                  <a:close/>
                </a:path>
              </a:pathLst>
            </a:custGeom>
            <a:solidFill>
              <a:srgbClr val="000000"/>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231F20"/>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t="906" b="906"/>
          <a:stretch>
            <a:fillRect/>
          </a:stretch>
        </p:blipFill>
        <p:spPr>
          <a:xfrm>
            <a:off x="1106701" y="7569438"/>
            <a:ext cx="1467035" cy="1585067"/>
          </a:xfrm>
          <a:prstGeom prst="rect">
            <a:avLst/>
          </a:prstGeom>
        </p:spPr>
      </p:pic>
      <p:pic>
        <p:nvPicPr>
          <p:cNvPr id="22" name="Picture 22"/>
          <p:cNvPicPr>
            <a:picLocks noChangeAspect="1"/>
          </p:cNvPicPr>
          <p:nvPr/>
        </p:nvPicPr>
        <p:blipFill>
          <a:blip r:embed="rId5"/>
          <a:srcRect/>
          <a:stretch>
            <a:fillRect/>
          </a:stretch>
        </p:blipFill>
        <p:spPr>
          <a:xfrm>
            <a:off x="15333354" y="7421614"/>
            <a:ext cx="1401972" cy="1587233"/>
          </a:xfrm>
          <a:prstGeom prst="rect">
            <a:avLst/>
          </a:prstGeom>
        </p:spPr>
      </p:pic>
      <p:sp>
        <p:nvSpPr>
          <p:cNvPr id="24" name="TextBox 24"/>
          <p:cNvSpPr txBox="1"/>
          <p:nvPr/>
        </p:nvSpPr>
        <p:spPr>
          <a:xfrm>
            <a:off x="4056048" y="474057"/>
            <a:ext cx="6597504" cy="718145"/>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Construction</a:t>
            </a:r>
          </a:p>
        </p:txBody>
      </p:sp>
      <p:sp>
        <p:nvSpPr>
          <p:cNvPr id="25" name="TextBox 25"/>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6" name="TextBox 26"/>
          <p:cNvSpPr txBox="1"/>
          <p:nvPr/>
        </p:nvSpPr>
        <p:spPr>
          <a:xfrm>
            <a:off x="1028700" y="464215"/>
            <a:ext cx="4537872" cy="820738"/>
          </a:xfrm>
          <a:prstGeom prst="rect">
            <a:avLst/>
          </a:prstGeom>
        </p:spPr>
        <p:txBody>
          <a:bodyPr lIns="0" tIns="0" rIns="0" bIns="0" rtlCol="0" anchor="t">
            <a:spAutoFit/>
          </a:bodyPr>
          <a:lstStyle/>
          <a:p>
            <a:pPr>
              <a:lnSpc>
                <a:spcPts val="6399"/>
              </a:lnSpc>
            </a:pPr>
            <a:r>
              <a:rPr lang="en-US" sz="6350">
                <a:solidFill>
                  <a:schemeClr val="accent1"/>
                </a:solidFill>
                <a:latin typeface="Bebas Neue Bold"/>
              </a:rPr>
              <a:t>CAREERS IN</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68689" y="1416741"/>
            <a:ext cx="8892210" cy="1475853"/>
          </a:xfrm>
          <a:prstGeom prst="rect">
            <a:avLst/>
          </a:prstGeom>
        </p:spPr>
        <p:txBody>
          <a:bodyPr lIns="0" tIns="0" rIns="0" bIns="0" rtlCol="0" anchor="t">
            <a:spAutoFit/>
          </a:bodyPr>
          <a:lstStyle/>
          <a:p>
            <a:pPr algn="ctr">
              <a:lnSpc>
                <a:spcPts val="3919"/>
              </a:lnSpc>
              <a:spcBef>
                <a:spcPct val="0"/>
              </a:spcBef>
            </a:pPr>
            <a:r>
              <a:rPr lang="en-US" sz="2750">
                <a:solidFill>
                  <a:srgbClr val="FFFFFF"/>
                </a:solidFill>
                <a:latin typeface="Poppins Bold Italics"/>
              </a:rPr>
              <a:t>The building of infrastructure for commercial and community use</a:t>
            </a:r>
            <a:endParaRPr lang="en-US" sz="2750">
              <a:solidFill>
                <a:srgbClr val="FFFFFF"/>
              </a:solidFill>
              <a:latin typeface="Poppins Bold Italics"/>
              <a:cs typeface="Poppins Bold Italics"/>
            </a:endParaRPr>
          </a:p>
          <a:p>
            <a:pPr algn="ctr">
              <a:lnSpc>
                <a:spcPts val="3919"/>
              </a:lnSpc>
              <a:spcBef>
                <a:spcPct val="0"/>
              </a:spcBef>
            </a:pPr>
            <a:endParaRPr lang="en-US" sz="2799">
              <a:solidFill>
                <a:srgbClr val="FFFFFF"/>
              </a:solidFill>
              <a:latin typeface="Poppins Bold Italics"/>
            </a:endParaRPr>
          </a:p>
        </p:txBody>
      </p:sp>
      <p:sp>
        <p:nvSpPr>
          <p:cNvPr id="30" name="TextBox 30"/>
          <p:cNvSpPr txBox="1"/>
          <p:nvPr/>
        </p:nvSpPr>
        <p:spPr>
          <a:xfrm>
            <a:off x="958589" y="4480058"/>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465212" y="5187266"/>
            <a:ext cx="4428135" cy="1895647"/>
          </a:xfrm>
          <a:prstGeom prst="rect">
            <a:avLst/>
          </a:prstGeom>
        </p:spPr>
        <p:txBody>
          <a:bodyPr lIns="0" tIns="0" rIns="0" bIns="0" rtlCol="0" anchor="t">
            <a:spAutoFit/>
          </a:bodyPr>
          <a:lstStyle/>
          <a:p>
            <a:pPr marL="410210" lvl="1" indent="-205105">
              <a:lnSpc>
                <a:spcPts val="3040"/>
              </a:lnSpc>
              <a:buFont typeface="Arial"/>
              <a:buChar char="•"/>
            </a:pPr>
            <a:r>
              <a:rPr lang="en-US" sz="1900">
                <a:latin typeface="Poppins"/>
                <a:cs typeface="Poppins"/>
              </a:rPr>
              <a:t>Production Managers</a:t>
            </a:r>
          </a:p>
          <a:p>
            <a:pPr marL="410210" lvl="1" indent="-205105">
              <a:lnSpc>
                <a:spcPts val="3040"/>
              </a:lnSpc>
              <a:buFont typeface="Arial"/>
              <a:buChar char="•"/>
            </a:pPr>
            <a:r>
              <a:rPr lang="en-US" sz="1900">
                <a:solidFill>
                  <a:srgbClr val="000000"/>
                </a:solidFill>
                <a:latin typeface="Poppins"/>
              </a:rPr>
              <a:t>Electricians and Electrical Fitters</a:t>
            </a:r>
            <a:endParaRPr lang="en-US" sz="1900">
              <a:solidFill>
                <a:srgbClr val="000000"/>
              </a:solidFill>
              <a:latin typeface="Poppins"/>
              <a:cs typeface="Poppins"/>
            </a:endParaRPr>
          </a:p>
          <a:p>
            <a:pPr marL="410210" lvl="1" indent="-205105">
              <a:lnSpc>
                <a:spcPts val="3040"/>
              </a:lnSpc>
              <a:buFont typeface="Arial"/>
              <a:buChar char="•"/>
            </a:pPr>
            <a:r>
              <a:rPr lang="en-US" sz="1900">
                <a:solidFill>
                  <a:srgbClr val="000000"/>
                </a:solidFill>
                <a:latin typeface="Poppins"/>
              </a:rPr>
              <a:t>Plumbers and Heating Engineers</a:t>
            </a:r>
            <a:endParaRPr lang="en-US" sz="1900">
              <a:solidFill>
                <a:srgbClr val="000000"/>
              </a:solidFill>
              <a:latin typeface="Poppins"/>
              <a:cs typeface="Poppins"/>
            </a:endParaRPr>
          </a:p>
          <a:p>
            <a:pPr marL="410210" lvl="1" indent="-205105">
              <a:lnSpc>
                <a:spcPts val="3040"/>
              </a:lnSpc>
              <a:buFont typeface="Arial"/>
              <a:buChar char="•"/>
            </a:pPr>
            <a:r>
              <a:rPr lang="en-US" sz="1900">
                <a:solidFill>
                  <a:srgbClr val="000000"/>
                </a:solidFill>
                <a:latin typeface="Poppins"/>
              </a:rPr>
              <a:t>Carpenters and Joiners</a:t>
            </a:r>
          </a:p>
          <a:p>
            <a:pPr marL="410210" lvl="1" indent="-205105">
              <a:lnSpc>
                <a:spcPts val="3040"/>
              </a:lnSpc>
              <a:buFont typeface="Arial"/>
              <a:buChar char="•"/>
            </a:pPr>
            <a:r>
              <a:rPr lang="en-US" sz="1900">
                <a:solidFill>
                  <a:srgbClr val="000000"/>
                </a:solidFill>
                <a:latin typeface="Poppins"/>
              </a:rPr>
              <a:t>Administrative Roles</a:t>
            </a:r>
            <a:endParaRPr lang="en-US" sz="1900">
              <a:solidFill>
                <a:srgbClr val="000000"/>
              </a:solidFill>
              <a:latin typeface="Poppins"/>
              <a:cs typeface="Poppins"/>
            </a:endParaRPr>
          </a:p>
        </p:txBody>
      </p:sp>
      <p:sp>
        <p:nvSpPr>
          <p:cNvPr id="32" name="TextBox 32"/>
          <p:cNvSpPr txBox="1"/>
          <p:nvPr/>
        </p:nvSpPr>
        <p:spPr>
          <a:xfrm>
            <a:off x="7404298" y="4480058"/>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872872" y="4906980"/>
            <a:ext cx="5308612" cy="2665089"/>
          </a:xfrm>
          <a:prstGeom prst="rect">
            <a:avLst/>
          </a:prstGeom>
        </p:spPr>
        <p:txBody>
          <a:bodyPr lIns="0" tIns="0" rIns="0" bIns="0" rtlCol="0" anchor="t">
            <a:spAutoFit/>
          </a:bodyPr>
          <a:lstStyle/>
          <a:p>
            <a:pPr marL="410210" lvl="1" indent="-205105">
              <a:lnSpc>
                <a:spcPts val="3040"/>
              </a:lnSpc>
              <a:buFont typeface="Arial"/>
              <a:buChar char="•"/>
            </a:pPr>
            <a:r>
              <a:rPr lang="en-US" sz="1900">
                <a:solidFill>
                  <a:srgbClr val="000000"/>
                </a:solidFill>
                <a:latin typeface="Poppins"/>
              </a:rPr>
              <a:t>For Engineering roles, a Science, Technology, Engineering or Maths (STEM) qualification will be required, either a degree, or T Levels and an Apprenticeship. </a:t>
            </a:r>
            <a:endParaRPr lang="en-US"/>
          </a:p>
          <a:p>
            <a:pPr marL="410210" lvl="1" indent="-205105">
              <a:lnSpc>
                <a:spcPts val="3040"/>
              </a:lnSpc>
              <a:spcBef>
                <a:spcPct val="0"/>
              </a:spcBef>
              <a:buFont typeface="Arial"/>
              <a:buChar char="•"/>
            </a:pPr>
            <a:r>
              <a:rPr lang="en-US" sz="1900">
                <a:solidFill>
                  <a:srgbClr val="000000"/>
                </a:solidFill>
                <a:latin typeface="Poppins"/>
              </a:rPr>
              <a:t>Project Management and Business Administration skills are also in demand</a:t>
            </a:r>
            <a:endParaRPr lang="en-US" sz="1900">
              <a:solidFill>
                <a:srgbClr val="000000"/>
              </a:solidFill>
              <a:latin typeface="Poppins"/>
              <a:cs typeface="Poppins"/>
            </a:endParaRPr>
          </a:p>
        </p:txBody>
      </p:sp>
      <p:sp>
        <p:nvSpPr>
          <p:cNvPr id="34" name="TextBox 34"/>
          <p:cNvSpPr txBox="1"/>
          <p:nvPr/>
        </p:nvSpPr>
        <p:spPr>
          <a:xfrm>
            <a:off x="14666564"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cs typeface="Poppins Bold"/>
              </a:rPr>
              <a:t>21,400</a:t>
            </a:r>
            <a:endParaRPr lang="en-US" sz="4800">
              <a:solidFill>
                <a:srgbClr val="FFFFFF"/>
              </a:solidFill>
              <a:latin typeface="Poppins Bold"/>
            </a:endParaRPr>
          </a:p>
        </p:txBody>
      </p:sp>
      <p:sp>
        <p:nvSpPr>
          <p:cNvPr id="35" name="TextBox 35"/>
          <p:cNvSpPr txBox="1"/>
          <p:nvPr/>
        </p:nvSpPr>
        <p:spPr>
          <a:xfrm>
            <a:off x="11064049"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£41,500</a:t>
            </a:r>
          </a:p>
        </p:txBody>
      </p:sp>
      <p:sp>
        <p:nvSpPr>
          <p:cNvPr id="36" name="TextBox 36"/>
          <p:cNvSpPr txBox="1"/>
          <p:nvPr/>
        </p:nvSpPr>
        <p:spPr>
          <a:xfrm>
            <a:off x="2717205" y="8843639"/>
            <a:ext cx="3993402" cy="1113638"/>
          </a:xfrm>
          <a:prstGeom prst="rect">
            <a:avLst/>
          </a:prstGeom>
        </p:spPr>
        <p:txBody>
          <a:bodyPr lIns="0" tIns="0" rIns="0" bIns="0" rtlCol="0" anchor="t">
            <a:spAutoFit/>
          </a:bodyPr>
          <a:lstStyle/>
          <a:p>
            <a:pPr algn="ctr">
              <a:lnSpc>
                <a:spcPts val="2239"/>
              </a:lnSpc>
            </a:pPr>
            <a:r>
              <a:rPr lang="en-US" sz="1550">
                <a:solidFill>
                  <a:srgbClr val="000000"/>
                </a:solidFill>
                <a:latin typeface="Poppins"/>
              </a:rPr>
              <a:t>A Levels</a:t>
            </a:r>
          </a:p>
          <a:p>
            <a:pPr algn="ctr">
              <a:lnSpc>
                <a:spcPts val="2239"/>
              </a:lnSpc>
            </a:pPr>
            <a:r>
              <a:rPr lang="en-US" sz="1550">
                <a:solidFill>
                  <a:srgbClr val="000000"/>
                </a:solidFill>
                <a:latin typeface="Poppins"/>
              </a:rPr>
              <a:t>In subjects such as </a:t>
            </a:r>
            <a:r>
              <a:rPr lang="en-US" sz="1550" err="1">
                <a:solidFill>
                  <a:srgbClr val="000000"/>
                </a:solidFill>
                <a:latin typeface="Poppins"/>
              </a:rPr>
              <a:t>Maths</a:t>
            </a:r>
            <a:r>
              <a:rPr lang="en-US" sz="1550">
                <a:solidFill>
                  <a:srgbClr val="000000"/>
                </a:solidFill>
                <a:latin typeface="Poppins"/>
              </a:rPr>
              <a:t> and science</a:t>
            </a:r>
            <a:endParaRPr lang="en-US" sz="1550">
              <a:solidFill>
                <a:srgbClr val="000000"/>
              </a:solidFill>
              <a:latin typeface="Poppins"/>
              <a:cs typeface="Poppins"/>
            </a:endParaRPr>
          </a:p>
          <a:p>
            <a:pPr algn="ctr">
              <a:lnSpc>
                <a:spcPts val="2239"/>
              </a:lnSpc>
            </a:pPr>
            <a:r>
              <a:rPr lang="en-US" sz="1550">
                <a:solidFill>
                  <a:srgbClr val="000000"/>
                </a:solidFill>
                <a:latin typeface="Poppins"/>
              </a:rPr>
              <a:t>Or T Levels in Construction or Engineering</a:t>
            </a:r>
            <a:endParaRPr lang="en-US" sz="1550">
              <a:solidFill>
                <a:srgbClr val="000000"/>
              </a:solidFill>
              <a:latin typeface="Poppins"/>
              <a:cs typeface="Poppins"/>
            </a:endParaRPr>
          </a:p>
        </p:txBody>
      </p:sp>
      <p:sp>
        <p:nvSpPr>
          <p:cNvPr id="37" name="TextBox 37"/>
          <p:cNvSpPr txBox="1"/>
          <p:nvPr/>
        </p:nvSpPr>
        <p:spPr>
          <a:xfrm>
            <a:off x="6710607" y="8816657"/>
            <a:ext cx="3345151" cy="831510"/>
          </a:xfrm>
          <a:prstGeom prst="rect">
            <a:avLst/>
          </a:prstGeom>
        </p:spPr>
        <p:txBody>
          <a:bodyPr lIns="0" tIns="0" rIns="0" bIns="0" rtlCol="0" anchor="t">
            <a:spAutoFit/>
          </a:bodyPr>
          <a:lstStyle/>
          <a:p>
            <a:pPr algn="ctr">
              <a:lnSpc>
                <a:spcPts val="2239"/>
              </a:lnSpc>
            </a:pPr>
            <a:r>
              <a:rPr lang="en-US" sz="1550">
                <a:solidFill>
                  <a:srgbClr val="000000"/>
                </a:solidFill>
                <a:latin typeface="Poppins"/>
              </a:rPr>
              <a:t>Degree or Apprenticeship</a:t>
            </a:r>
            <a:endParaRPr lang="en-US" sz="1599">
              <a:solidFill>
                <a:srgbClr val="000000"/>
              </a:solidFill>
              <a:latin typeface="Poppins"/>
            </a:endParaRPr>
          </a:p>
          <a:p>
            <a:pPr algn="ctr">
              <a:lnSpc>
                <a:spcPts val="2239"/>
              </a:lnSpc>
            </a:pPr>
            <a:r>
              <a:rPr lang="en-US" sz="1550">
                <a:solidFill>
                  <a:srgbClr val="000000"/>
                </a:solidFill>
                <a:latin typeface="Poppins"/>
              </a:rPr>
              <a:t>In Engineering, Construction Management or Architecture</a:t>
            </a:r>
            <a:endParaRPr lang="en-US" sz="1550">
              <a:solidFill>
                <a:srgbClr val="000000"/>
              </a:solidFill>
              <a:latin typeface="Poppins"/>
              <a:cs typeface="Poppins"/>
            </a:endParaRPr>
          </a:p>
        </p:txBody>
      </p:sp>
      <p:sp>
        <p:nvSpPr>
          <p:cNvPr id="38" name="TextBox 38"/>
          <p:cNvSpPr txBox="1"/>
          <p:nvPr/>
        </p:nvSpPr>
        <p:spPr>
          <a:xfrm>
            <a:off x="10207584" y="8816657"/>
            <a:ext cx="2624343" cy="1395767"/>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50">
                <a:solidFill>
                  <a:srgbClr val="000000"/>
                </a:solidFill>
                <a:latin typeface="Poppins"/>
              </a:rPr>
              <a:t>In a construction or engineering company or project management role</a:t>
            </a:r>
            <a:endParaRPr lang="en-US" sz="1550">
              <a:solidFill>
                <a:srgbClr val="000000"/>
              </a:solidFill>
              <a:latin typeface="Poppins"/>
              <a:cs typeface="Poppins"/>
            </a:endParaRPr>
          </a:p>
        </p:txBody>
      </p:sp>
      <p:sp>
        <p:nvSpPr>
          <p:cNvPr id="39" name="TextBox 39"/>
          <p:cNvSpPr txBox="1"/>
          <p:nvPr/>
        </p:nvSpPr>
        <p:spPr>
          <a:xfrm>
            <a:off x="177389" y="10006649"/>
            <a:ext cx="4865331"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Parliament UK, Indeed, Vector Solutions</a:t>
            </a:r>
          </a:p>
        </p:txBody>
      </p:sp>
      <p:pic>
        <p:nvPicPr>
          <p:cNvPr id="40" name="Picture 40"/>
          <p:cNvPicPr>
            <a:picLocks noChangeAspect="1"/>
          </p:cNvPicPr>
          <p:nvPr/>
        </p:nvPicPr>
        <p:blipFill>
          <a:blip r:embed="rId6"/>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794722" y="2840462"/>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231F20"/>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958589" y="2893193"/>
            <a:ext cx="8892210" cy="1211101"/>
          </a:xfrm>
          <a:prstGeom prst="rect">
            <a:avLst/>
          </a:prstGeom>
        </p:spPr>
        <p:txBody>
          <a:bodyPr lIns="0" tIns="0" rIns="0" bIns="0" rtlCol="0" anchor="t">
            <a:spAutoFit/>
          </a:bodyPr>
          <a:lstStyle/>
          <a:p>
            <a:pPr algn="ctr">
              <a:lnSpc>
                <a:spcPts val="3220"/>
              </a:lnSpc>
              <a:spcBef>
                <a:spcPct val="0"/>
              </a:spcBef>
            </a:pPr>
            <a:r>
              <a:rPr lang="en-US" sz="2300">
                <a:solidFill>
                  <a:srgbClr val="FFFFFF"/>
                </a:solidFill>
                <a:latin typeface="Poppins Italics"/>
                <a:cs typeface="Poppins Italics"/>
              </a:rPr>
              <a:t>Construction underpins economic growth across the region and requires a skilled workforce to assemble structures for various purposes.</a:t>
            </a:r>
          </a:p>
        </p:txBody>
      </p:sp>
      <p:pic>
        <p:nvPicPr>
          <p:cNvPr id="47" name="Graphic 46" descr="Hammer outline">
            <a:extLst>
              <a:ext uri="{FF2B5EF4-FFF2-40B4-BE49-F238E27FC236}">
                <a16:creationId xmlns:a16="http://schemas.microsoft.com/office/drawing/2014/main" id="{738BD5BC-5C32-F48A-4305-4995AF463F6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94710" y="248646"/>
            <a:ext cx="914400" cy="914400"/>
          </a:xfrm>
          <a:prstGeom prst="rect">
            <a:avLst/>
          </a:prstGeom>
        </p:spPr>
      </p:pic>
    </p:spTree>
    <p:extLst>
      <p:ext uri="{BB962C8B-B14F-4D97-AF65-F5344CB8AC3E}">
        <p14:creationId xmlns:p14="http://schemas.microsoft.com/office/powerpoint/2010/main" val="300871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E8484F0-7202-D7E7-EDB9-63B7D6E31007}"/>
              </a:ext>
            </a:extLst>
          </p:cNvPr>
          <p:cNvSpPr txBox="1"/>
          <p:nvPr/>
        </p:nvSpPr>
        <p:spPr>
          <a:xfrm>
            <a:off x="7650687" y="543685"/>
            <a:ext cx="10263432" cy="715581"/>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a:r>
              <a:rPr lang="en-US" sz="4050" b="1">
                <a:latin typeface="Poppins Italics"/>
                <a:cs typeface="Poppins Italics"/>
              </a:rPr>
              <a:t>CORNERSTONE EMPLOYER PROFILE </a:t>
            </a:r>
            <a:endParaRPr lang="en-GB" sz="4050" b="1">
              <a:latin typeface="Poppins Italics"/>
              <a:cs typeface="Poppins Italics"/>
            </a:endParaRPr>
          </a:p>
        </p:txBody>
      </p:sp>
      <p:sp>
        <p:nvSpPr>
          <p:cNvPr id="13" name="TextBox 12">
            <a:extLst>
              <a:ext uri="{FF2B5EF4-FFF2-40B4-BE49-F238E27FC236}">
                <a16:creationId xmlns:a16="http://schemas.microsoft.com/office/drawing/2014/main" id="{518FA885-F877-1D29-4E7D-692F93F12395}"/>
              </a:ext>
            </a:extLst>
          </p:cNvPr>
          <p:cNvSpPr txBox="1"/>
          <p:nvPr/>
        </p:nvSpPr>
        <p:spPr>
          <a:xfrm>
            <a:off x="469195" y="3021215"/>
            <a:ext cx="7977430" cy="6217087"/>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3200" b="1" u="sng">
                <a:solidFill>
                  <a:srgbClr val="002060"/>
                </a:solidFill>
                <a:latin typeface="Poppins Italics"/>
                <a:cs typeface="Poppins Italics"/>
              </a:rPr>
              <a:t>Company Profile</a:t>
            </a:r>
          </a:p>
          <a:p>
            <a:endParaRPr lang="en-US" sz="3200" b="1" u="sng">
              <a:solidFill>
                <a:srgbClr val="002060"/>
              </a:solidFill>
              <a:latin typeface="Poppins Italics"/>
              <a:cs typeface="Poppins Italics"/>
            </a:endParaRPr>
          </a:p>
          <a:p>
            <a:r>
              <a:rPr lang="en-GB" sz="2800">
                <a:latin typeface="Poppins Italics"/>
                <a:cs typeface="Poppins Italics"/>
              </a:rPr>
              <a:t>B+K is one of the largest and most successful privately owned construction and development groups in the UK as a result of their commitment to client satisfaction. Their dynamic regional office in Cambridge is rapidly expanding, powered by a talented and growing team. B+K are experts in managing the construction of large-scale projects, including cutting-edge schools and state-of-the-art laboratories.</a:t>
            </a:r>
            <a:endParaRPr lang="en-US" sz="2800" b="1">
              <a:latin typeface="Poppins Italics"/>
              <a:cs typeface="Poppins Italics"/>
            </a:endParaRPr>
          </a:p>
          <a:p>
            <a:endParaRPr lang="en-US" sz="1200" b="1">
              <a:latin typeface="Poppins Italics"/>
              <a:cs typeface="Poppins Italics"/>
            </a:endParaRPr>
          </a:p>
          <a:p>
            <a:endParaRPr lang="en-US" sz="1400">
              <a:latin typeface="Poppins Italics"/>
              <a:cs typeface="Poppins Italics"/>
            </a:endParaRPr>
          </a:p>
        </p:txBody>
      </p:sp>
      <p:sp>
        <p:nvSpPr>
          <p:cNvPr id="15" name="TextBox 14">
            <a:extLst>
              <a:ext uri="{FF2B5EF4-FFF2-40B4-BE49-F238E27FC236}">
                <a16:creationId xmlns:a16="http://schemas.microsoft.com/office/drawing/2014/main" id="{16F6A36B-2102-712B-7691-8005766D63E9}"/>
              </a:ext>
            </a:extLst>
          </p:cNvPr>
          <p:cNvSpPr txBox="1"/>
          <p:nvPr/>
        </p:nvSpPr>
        <p:spPr>
          <a:xfrm>
            <a:off x="8475891" y="1837155"/>
            <a:ext cx="5770154" cy="4154984"/>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400" b="1" u="sng">
                <a:solidFill>
                  <a:srgbClr val="002060"/>
                </a:solidFill>
                <a:latin typeface="Poppins Italics"/>
                <a:cs typeface="Poppins Italics"/>
              </a:rPr>
              <a:t>Career Pathway Opportunities</a:t>
            </a:r>
          </a:p>
          <a:p>
            <a:r>
              <a:rPr lang="en-US" sz="2400">
                <a:latin typeface="Poppins Italics"/>
                <a:cs typeface="Poppins Italics"/>
              </a:rPr>
              <a:t>Bowmer and Kirkland offers degree apprenticeship in the following roles:</a:t>
            </a:r>
          </a:p>
          <a:p>
            <a:endParaRPr lang="en-US" sz="2400">
              <a:latin typeface="Poppins Italics"/>
              <a:cs typeface="Poppins Italics"/>
            </a:endParaRPr>
          </a:p>
          <a:p>
            <a:pPr marL="428625" indent="-428625">
              <a:buFont typeface="Arial" panose="020B0604020202020204" pitchFamily="34" charset="0"/>
              <a:buChar char="•"/>
            </a:pPr>
            <a:r>
              <a:rPr lang="en-US" sz="2400">
                <a:latin typeface="Poppins Italics"/>
                <a:cs typeface="Poppins Italics"/>
              </a:rPr>
              <a:t>Design Management </a:t>
            </a:r>
          </a:p>
          <a:p>
            <a:pPr marL="428625" indent="-428625">
              <a:buFont typeface="Arial" panose="020B0604020202020204" pitchFamily="34" charset="0"/>
              <a:buChar char="•"/>
            </a:pPr>
            <a:r>
              <a:rPr lang="en-US" sz="2400">
                <a:latin typeface="Poppins Italics"/>
                <a:cs typeface="Poppins Italics"/>
              </a:rPr>
              <a:t>Quantity Surveying</a:t>
            </a:r>
          </a:p>
          <a:p>
            <a:pPr marL="428625" indent="-428625">
              <a:buFont typeface="Arial" panose="020B0604020202020204" pitchFamily="34" charset="0"/>
              <a:buChar char="•"/>
            </a:pPr>
            <a:r>
              <a:rPr lang="en-US" sz="2400">
                <a:latin typeface="Poppins Italics"/>
                <a:cs typeface="Poppins Italics"/>
              </a:rPr>
              <a:t>Site Management </a:t>
            </a:r>
          </a:p>
          <a:p>
            <a:pPr marL="428625" indent="-428625">
              <a:buFont typeface="Arial" panose="020B0604020202020204" pitchFamily="34" charset="0"/>
              <a:buChar char="•"/>
            </a:pPr>
            <a:r>
              <a:rPr lang="en-US" sz="2400">
                <a:latin typeface="Poppins Italics"/>
                <a:cs typeface="Poppins Italics"/>
              </a:rPr>
              <a:t>Site Engineering </a:t>
            </a:r>
          </a:p>
          <a:p>
            <a:pPr marL="428625" indent="-428625">
              <a:buFont typeface="Arial" panose="020B0604020202020204" pitchFamily="34" charset="0"/>
              <a:buChar char="•"/>
            </a:pPr>
            <a:r>
              <a:rPr lang="en-US" sz="2400">
                <a:latin typeface="Poppins Italics"/>
                <a:cs typeface="Poppins Italics"/>
              </a:rPr>
              <a:t>Estimating </a:t>
            </a:r>
          </a:p>
          <a:p>
            <a:pPr marL="428625" indent="-428625">
              <a:buFont typeface="Arial" panose="020B0604020202020204" pitchFamily="34" charset="0"/>
              <a:buChar char="•"/>
            </a:pPr>
            <a:r>
              <a:rPr lang="en-US" sz="2400">
                <a:latin typeface="Poppins Italics"/>
                <a:cs typeface="Poppins Italics"/>
              </a:rPr>
              <a:t>Planning</a:t>
            </a:r>
          </a:p>
        </p:txBody>
      </p:sp>
      <p:sp>
        <p:nvSpPr>
          <p:cNvPr id="16" name="TextBox 15">
            <a:extLst>
              <a:ext uri="{FF2B5EF4-FFF2-40B4-BE49-F238E27FC236}">
                <a16:creationId xmlns:a16="http://schemas.microsoft.com/office/drawing/2014/main" id="{C01889C3-B94D-05F5-4416-C9EA58BD2CFB}"/>
              </a:ext>
            </a:extLst>
          </p:cNvPr>
          <p:cNvSpPr txBox="1"/>
          <p:nvPr/>
        </p:nvSpPr>
        <p:spPr>
          <a:xfrm>
            <a:off x="8475892" y="6379557"/>
            <a:ext cx="5044452" cy="3416320"/>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400" b="1" u="sng">
                <a:solidFill>
                  <a:srgbClr val="002060"/>
                </a:solidFill>
                <a:latin typeface="Poppins Italics"/>
                <a:cs typeface="Poppins Italics"/>
              </a:rPr>
              <a:t>Outreach </a:t>
            </a:r>
            <a:r>
              <a:rPr lang="en-US" sz="2400" b="1" u="sng" err="1">
                <a:solidFill>
                  <a:srgbClr val="002060"/>
                </a:solidFill>
                <a:latin typeface="Poppins Italics"/>
                <a:cs typeface="Poppins Italics"/>
              </a:rPr>
              <a:t>Programme</a:t>
            </a:r>
            <a:endParaRPr lang="en-US" sz="2400" u="sng">
              <a:solidFill>
                <a:srgbClr val="002060"/>
              </a:solidFill>
              <a:latin typeface="Poppins Italics"/>
              <a:cs typeface="Poppins Italics"/>
            </a:endParaRPr>
          </a:p>
          <a:p>
            <a:r>
              <a:rPr lang="en-US" sz="2400">
                <a:latin typeface="Poppins Italics"/>
                <a:cs typeface="Poppins Italics"/>
              </a:rPr>
              <a:t>The company partners with schools, colleges and local community groups to bring learning to life. Through engaging site visits, career talks, workshops and hands-on work experience, they inspire future talents!</a:t>
            </a:r>
          </a:p>
        </p:txBody>
      </p:sp>
      <p:pic>
        <p:nvPicPr>
          <p:cNvPr id="5" name="Picture 4" descr="Blue text on a black background&#10;&#10;Description automatically generated">
            <a:extLst>
              <a:ext uri="{FF2B5EF4-FFF2-40B4-BE49-F238E27FC236}">
                <a16:creationId xmlns:a16="http://schemas.microsoft.com/office/drawing/2014/main" id="{236214C7-DF94-A713-2249-F180FAF29C84}"/>
              </a:ext>
            </a:extLst>
          </p:cNvPr>
          <p:cNvPicPr>
            <a:picLocks noChangeAspect="1"/>
          </p:cNvPicPr>
          <p:nvPr/>
        </p:nvPicPr>
        <p:blipFill>
          <a:blip r:embed="rId2">
            <a:extLst>
              <a:ext uri="{28A0092B-C50C-407E-A947-70E740481C1C}">
                <a14:useLocalDpi xmlns:a14="http://schemas.microsoft.com/office/drawing/2010/main" val="0"/>
              </a:ext>
            </a:extLst>
          </a:blip>
          <a:srcRect l="8898" t="21212" r="5508" b="16667"/>
          <a:stretch/>
        </p:blipFill>
        <p:spPr>
          <a:xfrm>
            <a:off x="466934" y="285650"/>
            <a:ext cx="6441337" cy="2724550"/>
          </a:xfrm>
          <a:prstGeom prst="rect">
            <a:avLst/>
          </a:prstGeom>
        </p:spPr>
      </p:pic>
      <p:pic>
        <p:nvPicPr>
          <p:cNvPr id="6" name="Picture 5" descr="Qr code&#10;&#10;Description automatically generated">
            <a:extLst>
              <a:ext uri="{FF2B5EF4-FFF2-40B4-BE49-F238E27FC236}">
                <a16:creationId xmlns:a16="http://schemas.microsoft.com/office/drawing/2014/main" id="{3A90D298-CADF-19AF-B55B-044EC22096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76108" y="2830979"/>
            <a:ext cx="4017665" cy="5603527"/>
          </a:xfrm>
          <a:prstGeom prst="rect">
            <a:avLst/>
          </a:prstGeom>
          <a:noFill/>
          <a:ln>
            <a:noFill/>
          </a:ln>
        </p:spPr>
      </p:pic>
    </p:spTree>
    <p:extLst>
      <p:ext uri="{BB962C8B-B14F-4D97-AF65-F5344CB8AC3E}">
        <p14:creationId xmlns:p14="http://schemas.microsoft.com/office/powerpoint/2010/main" val="954111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AE8484F0-7202-D7E7-EDB9-63B7D6E31007}"/>
              </a:ext>
            </a:extLst>
          </p:cNvPr>
          <p:cNvSpPr txBox="1"/>
          <p:nvPr/>
        </p:nvSpPr>
        <p:spPr>
          <a:xfrm>
            <a:off x="398151" y="394723"/>
            <a:ext cx="7302363" cy="461665"/>
          </a:xfrm>
          <a:prstGeom prst="rect">
            <a:avLst/>
          </a:prstGeom>
          <a:noFill/>
          <a:ln w="31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latin typeface="Poppins Italics"/>
                <a:cs typeface="Poppins Italics"/>
              </a:rPr>
              <a:t>CORNERSTONE EMPLOYER PROFILE </a:t>
            </a:r>
            <a:endParaRPr lang="en-GB" sz="2400" b="1">
              <a:latin typeface="Poppins Italics"/>
              <a:cs typeface="Poppins Italics"/>
            </a:endParaRPr>
          </a:p>
        </p:txBody>
      </p:sp>
      <p:sp>
        <p:nvSpPr>
          <p:cNvPr id="3" name="TextBox 11">
            <a:extLst>
              <a:ext uri="{FF2B5EF4-FFF2-40B4-BE49-F238E27FC236}">
                <a16:creationId xmlns:a16="http://schemas.microsoft.com/office/drawing/2014/main" id="{A680D60E-A1C2-B226-6E6A-92A83B2E7FDE}"/>
              </a:ext>
            </a:extLst>
          </p:cNvPr>
          <p:cNvSpPr txBox="1"/>
          <p:nvPr/>
        </p:nvSpPr>
        <p:spPr>
          <a:xfrm>
            <a:off x="398151" y="1078959"/>
            <a:ext cx="9243306" cy="1938992"/>
          </a:xfrm>
          <a:prstGeom prst="rect">
            <a:avLst/>
          </a:prstGeom>
          <a:noFill/>
          <a:ln w="3175">
            <a:no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b="1">
                <a:latin typeface="Poppins Bold Italics"/>
                <a:cs typeface="Poppins Italics"/>
              </a:rPr>
              <a:t>Morgan Sindall Construction </a:t>
            </a:r>
            <a:endParaRPr lang="en-GB" sz="6000" b="1">
              <a:latin typeface="Poppins Bold Italics"/>
              <a:cs typeface="Poppins Italics"/>
            </a:endParaRPr>
          </a:p>
        </p:txBody>
      </p:sp>
      <p:sp>
        <p:nvSpPr>
          <p:cNvPr id="4" name="TextBox 12">
            <a:extLst>
              <a:ext uri="{FF2B5EF4-FFF2-40B4-BE49-F238E27FC236}">
                <a16:creationId xmlns:a16="http://schemas.microsoft.com/office/drawing/2014/main" id="{518FA885-F877-1D29-4E7D-692F93F12395}"/>
              </a:ext>
            </a:extLst>
          </p:cNvPr>
          <p:cNvSpPr txBox="1"/>
          <p:nvPr/>
        </p:nvSpPr>
        <p:spPr>
          <a:xfrm>
            <a:off x="405369" y="3417968"/>
            <a:ext cx="7172967" cy="6555641"/>
          </a:xfrm>
          <a:prstGeom prst="rect">
            <a:avLst/>
          </a:prstGeom>
          <a:noFill/>
          <a:ln w="3175">
            <a:no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latin typeface="Poppins Italics"/>
                <a:cs typeface="Poppins Italics"/>
              </a:rPr>
              <a:t>We are a tier one contractor that manages the process of a build. We don’t actually build anything, but procure those services in that build the projects. We predominately build public sector buildings such as schools, hospitals etc. However in Cambridgeshire we also deliver for private clients, building labs, student accommodation and mixed use buildings. To find out more about who Morgan Sindall Construction are please look at our website https://www.morgansindallconstruction.com/</a:t>
            </a:r>
            <a:endParaRPr lang="en-US"/>
          </a:p>
        </p:txBody>
      </p:sp>
      <p:sp>
        <p:nvSpPr>
          <p:cNvPr id="5" name="TextBox 14">
            <a:extLst>
              <a:ext uri="{FF2B5EF4-FFF2-40B4-BE49-F238E27FC236}">
                <a16:creationId xmlns:a16="http://schemas.microsoft.com/office/drawing/2014/main" id="{16F6A36B-2102-712B-7691-8005766D63E9}"/>
              </a:ext>
            </a:extLst>
          </p:cNvPr>
          <p:cNvSpPr txBox="1"/>
          <p:nvPr/>
        </p:nvSpPr>
        <p:spPr>
          <a:xfrm>
            <a:off x="8101592" y="1488522"/>
            <a:ext cx="5857439" cy="4524315"/>
          </a:xfrm>
          <a:prstGeom prst="rect">
            <a:avLst/>
          </a:prstGeom>
          <a:noFill/>
          <a:ln w="3175">
            <a:no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latin typeface="Poppins Italics"/>
                <a:cs typeface="Poppins Italics"/>
              </a:rPr>
              <a:t>Career Pathway Opportunities</a:t>
            </a:r>
          </a:p>
          <a:p>
            <a:r>
              <a:rPr lang="en-US" sz="2400">
                <a:latin typeface="Poppins Italics"/>
                <a:cs typeface="Poppins Italics"/>
              </a:rPr>
              <a:t>We offer work  experience from Y10 upwards this is to support creating talent pipeline for our degree apprenticeships that we recruit at post 18 (end of 2</a:t>
            </a:r>
            <a:r>
              <a:rPr lang="en-US" sz="2400" baseline="30000">
                <a:latin typeface="Poppins Italics"/>
                <a:cs typeface="Poppins Italics"/>
              </a:rPr>
              <a:t>nd</a:t>
            </a:r>
            <a:r>
              <a:rPr lang="en-US" sz="2400">
                <a:latin typeface="Poppins Italics"/>
                <a:cs typeface="Poppins Italics"/>
              </a:rPr>
              <a:t> year college or Y13) Vacancies go live in September of each year and close November of the same year. You will find out more about our careers here;</a:t>
            </a:r>
          </a:p>
          <a:p>
            <a:r>
              <a:rPr lang="en-US" sz="2400">
                <a:latin typeface="Poppins Italics"/>
                <a:cs typeface="Poppins Italics"/>
                <a:hlinkClick r:id="rId2"/>
              </a:rPr>
              <a:t>https://www.morgansindallconstruction.com/careers/</a:t>
            </a:r>
            <a:r>
              <a:rPr lang="en-US" sz="2400">
                <a:latin typeface="Poppins Italics"/>
                <a:cs typeface="Poppins Italics"/>
              </a:rPr>
              <a:t> </a:t>
            </a:r>
          </a:p>
        </p:txBody>
      </p:sp>
      <p:sp>
        <p:nvSpPr>
          <p:cNvPr id="6" name="TextBox 15">
            <a:extLst>
              <a:ext uri="{FF2B5EF4-FFF2-40B4-BE49-F238E27FC236}">
                <a16:creationId xmlns:a16="http://schemas.microsoft.com/office/drawing/2014/main" id="{C01889C3-B94D-05F5-4416-C9EA58BD2CFB}"/>
              </a:ext>
            </a:extLst>
          </p:cNvPr>
          <p:cNvSpPr txBox="1"/>
          <p:nvPr/>
        </p:nvSpPr>
        <p:spPr>
          <a:xfrm>
            <a:off x="8101592" y="6701099"/>
            <a:ext cx="5835873" cy="3046988"/>
          </a:xfrm>
          <a:prstGeom prst="rect">
            <a:avLst/>
          </a:prstGeom>
          <a:noFill/>
          <a:ln w="31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latin typeface="Poppins Italics"/>
                <a:cs typeface="Poppins Italics"/>
              </a:rPr>
              <a:t>Outreach Programme</a:t>
            </a:r>
          </a:p>
          <a:p>
            <a:r>
              <a:rPr lang="en-US" sz="2400">
                <a:latin typeface="Poppins Italics"/>
                <a:cs typeface="Poppins Italics"/>
              </a:rPr>
              <a:t>We can support with activities for all year groups and are happy to support educators with their own activities. We decide which educators to support by their location in relation to live projects or our </a:t>
            </a:r>
            <a:r>
              <a:rPr lang="en-US" sz="2400" err="1">
                <a:latin typeface="Poppins Italics"/>
                <a:cs typeface="Poppins Italics"/>
              </a:rPr>
              <a:t>Sawston</a:t>
            </a:r>
            <a:r>
              <a:rPr lang="en-US" sz="2400">
                <a:latin typeface="Poppins Italics"/>
                <a:cs typeface="Poppins Italics"/>
              </a:rPr>
              <a:t> office</a:t>
            </a:r>
          </a:p>
        </p:txBody>
      </p:sp>
      <p:pic>
        <p:nvPicPr>
          <p:cNvPr id="7" name="Picture 6" descr="A logo for a company&#10;&#10;Description automatically generated">
            <a:extLst>
              <a:ext uri="{FF2B5EF4-FFF2-40B4-BE49-F238E27FC236}">
                <a16:creationId xmlns:a16="http://schemas.microsoft.com/office/drawing/2014/main" id="{0CA0B8B7-A351-0B85-499C-8D907252BB42}"/>
              </a:ext>
            </a:extLst>
          </p:cNvPr>
          <p:cNvPicPr>
            <a:picLocks noChangeAspect="1"/>
          </p:cNvPicPr>
          <p:nvPr/>
        </p:nvPicPr>
        <p:blipFill>
          <a:blip r:embed="rId3"/>
          <a:stretch>
            <a:fillRect/>
          </a:stretch>
        </p:blipFill>
        <p:spPr>
          <a:xfrm>
            <a:off x="14456007" y="6202578"/>
            <a:ext cx="3261683" cy="2067823"/>
          </a:xfrm>
          <a:prstGeom prst="rect">
            <a:avLst/>
          </a:prstGeom>
        </p:spPr>
      </p:pic>
      <p:pic>
        <p:nvPicPr>
          <p:cNvPr id="8" name="Picture 7" descr="Construction &amp; Maintenance (Industry Level Icon: Tools)">
            <a:extLst>
              <a:ext uri="{FF2B5EF4-FFF2-40B4-BE49-F238E27FC236}">
                <a16:creationId xmlns:a16="http://schemas.microsoft.com/office/drawing/2014/main" id="{2BBC1818-0A1A-1003-E22E-1CDB45CFC7E9}"/>
              </a:ext>
            </a:extLst>
          </p:cNvPr>
          <p:cNvPicPr>
            <a:picLocks noChangeAspect="1"/>
          </p:cNvPicPr>
          <p:nvPr/>
        </p:nvPicPr>
        <p:blipFill>
          <a:blip r:embed="rId4"/>
          <a:stretch>
            <a:fillRect/>
          </a:stretch>
        </p:blipFill>
        <p:spPr>
          <a:xfrm>
            <a:off x="14447919" y="2053811"/>
            <a:ext cx="3268692" cy="3398088"/>
          </a:xfrm>
          <a:prstGeom prst="rect">
            <a:avLst/>
          </a:prstGeom>
        </p:spPr>
      </p:pic>
    </p:spTree>
    <p:extLst>
      <p:ext uri="{BB962C8B-B14F-4D97-AF65-F5344CB8AC3E}">
        <p14:creationId xmlns:p14="http://schemas.microsoft.com/office/powerpoint/2010/main" val="2180421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BEBA8EAE-BF5A-486C-A8C5-ECC9F3942E4B}">
                <a14:imgProps xmlns:a14="http://schemas.microsoft.com/office/drawing/2010/main">
                  <a14:imgLayer r:embed="rId3">
                    <a14:imgEffect>
                      <a14:artisticGlowDiffused/>
                    </a14:imgEffect>
                  </a14:imgLayer>
                </a14:imgProps>
              </a:ext>
            </a:extLst>
          </a:blip>
          <a:srcRect l="445" r="629" b="2377"/>
          <a:stretch>
            <a:fillRect/>
          </a:stretch>
        </p:blipFill>
        <p:spPr>
          <a:xfrm>
            <a:off x="6096000" y="3178134"/>
            <a:ext cx="5357568" cy="6156366"/>
          </a:xfrm>
          <a:prstGeom prst="rect">
            <a:avLst/>
          </a:prstGeom>
        </p:spPr>
      </p:pic>
      <p:sp>
        <p:nvSpPr>
          <p:cNvPr id="4" name="TextBox 4"/>
          <p:cNvSpPr txBox="1"/>
          <p:nvPr/>
        </p:nvSpPr>
        <p:spPr>
          <a:xfrm>
            <a:off x="8582620" y="6580929"/>
            <a:ext cx="1110438"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a:ln>
                  <a:noFill/>
                </a:ln>
                <a:solidFill>
                  <a:srgbClr val="000000"/>
                </a:solidFill>
                <a:effectLst/>
                <a:uLnTx/>
                <a:uFillTx/>
                <a:latin typeface="Canva Sans Bold"/>
                <a:ea typeface="+mn-ea"/>
                <a:cs typeface="+mn-cs"/>
              </a:rPr>
              <a:t>ST IVES</a:t>
            </a:r>
          </a:p>
        </p:txBody>
      </p:sp>
      <p:grpSp>
        <p:nvGrpSpPr>
          <p:cNvPr id="5" name="Group 5"/>
          <p:cNvGrpSpPr/>
          <p:nvPr/>
        </p:nvGrpSpPr>
        <p:grpSpPr>
          <a:xfrm>
            <a:off x="520039" y="3718003"/>
            <a:ext cx="410448" cy="410448"/>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p:spPr>
        </p:sp>
        <p:sp>
          <p:nvSpPr>
            <p:cNvPr id="7" name="TextBox 7"/>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a:t>
              </a:r>
            </a:p>
          </p:txBody>
        </p:sp>
      </p:grpSp>
      <p:sp>
        <p:nvSpPr>
          <p:cNvPr id="8" name="TextBox 8"/>
          <p:cNvSpPr txBox="1"/>
          <p:nvPr/>
        </p:nvSpPr>
        <p:spPr>
          <a:xfrm>
            <a:off x="1309182" y="8456400"/>
            <a:ext cx="3927309" cy="56028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a:ln>
                  <a:noFill/>
                </a:ln>
                <a:solidFill>
                  <a:srgbClr val="000000"/>
                </a:solidFill>
                <a:effectLst/>
                <a:uLnTx/>
                <a:uFillTx/>
                <a:latin typeface="Canva Sans Bold"/>
                <a:ea typeface="+mn-ea"/>
                <a:cs typeface="+mn-cs"/>
              </a:rPr>
              <a:t>Cambridge City Centre</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a:ln>
                  <a:noFill/>
                </a:ln>
                <a:solidFill>
                  <a:srgbClr val="000000"/>
                </a:solidFill>
                <a:effectLst/>
                <a:uLnTx/>
                <a:uFillTx/>
                <a:latin typeface="Canva Sans"/>
                <a:ea typeface="+mn-ea"/>
                <a:cs typeface="+mn-cs"/>
              </a:rPr>
              <a:t>Educational, Retail and Hospitality hub </a:t>
            </a:r>
          </a:p>
        </p:txBody>
      </p:sp>
      <p:sp>
        <p:nvSpPr>
          <p:cNvPr id="9" name="TextBox 9"/>
          <p:cNvSpPr txBox="1"/>
          <p:nvPr/>
        </p:nvSpPr>
        <p:spPr>
          <a:xfrm>
            <a:off x="1309182" y="3718800"/>
            <a:ext cx="3927309" cy="1137363"/>
          </a:xfrm>
          <a:prstGeom prst="rect">
            <a:avLst/>
          </a:prstGeom>
        </p:spPr>
        <p:txBody>
          <a:bodyPr lIns="0" tIns="0" rIns="0" bIns="0" rtlCol="0" anchor="t">
            <a:spAutoFit/>
          </a:bodyPr>
          <a:lstStyle/>
          <a:p>
            <a:pPr marL="0" marR="0" lvl="0" indent="0" algn="ctr" defTabSz="914400" rtl="0" eaLnBrk="1" fontAlgn="auto" latinLnBrk="0" hangingPunct="1">
              <a:lnSpc>
                <a:spcPts val="2519"/>
              </a:lnSpc>
              <a:spcBef>
                <a:spcPts val="0"/>
              </a:spcBef>
              <a:spcAft>
                <a:spcPts val="0"/>
              </a:spcAft>
              <a:buClrTx/>
              <a:buSzTx/>
              <a:buFontTx/>
              <a:buNone/>
              <a:tabLst/>
              <a:defRPr/>
            </a:pPr>
            <a:r>
              <a:rPr kumimoji="0" lang="en-US" sz="1799" b="1" i="0" u="none" strike="noStrike" kern="1200" cap="none" spc="0" normalizeH="0" baseline="0" noProof="0">
                <a:ln>
                  <a:noFill/>
                </a:ln>
                <a:solidFill>
                  <a:srgbClr val="000000"/>
                </a:solidFill>
                <a:effectLst/>
                <a:uLnTx/>
                <a:uFillTx/>
                <a:latin typeface="Canva Sans Bold"/>
                <a:ea typeface="+mn-ea"/>
                <a:cs typeface="+mn-cs"/>
              </a:rPr>
              <a:t>Peterborough Advanced Manufacturing Cluster</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a:ln>
                  <a:noFill/>
                </a:ln>
                <a:solidFill>
                  <a:srgbClr val="000000"/>
                </a:solidFill>
                <a:effectLst/>
                <a:uLnTx/>
                <a:uFillTx/>
                <a:latin typeface="Canva Sans"/>
                <a:ea typeface="+mn-ea"/>
                <a:cs typeface="+mn-cs"/>
              </a:rPr>
              <a:t>Close geographical concentration of robotics, metals and machinery businesses</a:t>
            </a:r>
          </a:p>
        </p:txBody>
      </p:sp>
      <p:sp>
        <p:nvSpPr>
          <p:cNvPr id="10" name="TextBox 10"/>
          <p:cNvSpPr txBox="1"/>
          <p:nvPr/>
        </p:nvSpPr>
        <p:spPr>
          <a:xfrm>
            <a:off x="1310400" y="4993200"/>
            <a:ext cx="3927309" cy="56028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a:ln>
                  <a:noFill/>
                </a:ln>
                <a:solidFill>
                  <a:srgbClr val="000000"/>
                </a:solidFill>
                <a:effectLst/>
                <a:uLnTx/>
                <a:uFillTx/>
                <a:latin typeface="Canva Sans Bold"/>
                <a:ea typeface="+mn-ea"/>
                <a:cs typeface="+mn-cs"/>
              </a:rPr>
              <a:t>Huntingdon Retail Park</a:t>
            </a:r>
            <a:r>
              <a:rPr kumimoji="0" lang="en-US" sz="1779" b="1" i="0" u="none" strike="noStrike" kern="1200" cap="none" spc="0" normalizeH="0" baseline="0" noProof="0">
                <a:ln>
                  <a:noFill/>
                </a:ln>
                <a:solidFill>
                  <a:srgbClr val="000000"/>
                </a:solidFill>
                <a:effectLst/>
                <a:uLnTx/>
                <a:uFillTx/>
                <a:latin typeface="Canva Sans"/>
                <a:ea typeface="+mn-ea"/>
                <a:cs typeface="+mn-cs"/>
              </a:rPr>
              <a:t> </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a:ln>
                  <a:noFill/>
                </a:ln>
                <a:solidFill>
                  <a:srgbClr val="000000"/>
                </a:solidFill>
                <a:effectLst/>
                <a:uLnTx/>
                <a:uFillTx/>
                <a:latin typeface="Canva Sans"/>
                <a:ea typeface="+mn-ea"/>
                <a:cs typeface="+mn-cs"/>
              </a:rPr>
              <a:t>Cluster of retail and hospitality businesses</a:t>
            </a:r>
          </a:p>
        </p:txBody>
      </p:sp>
      <p:sp>
        <p:nvSpPr>
          <p:cNvPr id="11" name="TextBox 11"/>
          <p:cNvSpPr txBox="1"/>
          <p:nvPr/>
        </p:nvSpPr>
        <p:spPr>
          <a:xfrm>
            <a:off x="1310400" y="7408800"/>
            <a:ext cx="3927309" cy="56028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a:ln>
                  <a:noFill/>
                </a:ln>
                <a:solidFill>
                  <a:srgbClr val="000000"/>
                </a:solidFill>
                <a:effectLst/>
                <a:uLnTx/>
                <a:uFillTx/>
                <a:latin typeface="Canva Sans Bold"/>
                <a:ea typeface="+mn-ea"/>
                <a:cs typeface="+mn-cs"/>
              </a:rPr>
              <a:t>Cambourne Business Park</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a:ln>
                  <a:noFill/>
                </a:ln>
                <a:solidFill>
                  <a:srgbClr val="000000"/>
                </a:solidFill>
                <a:effectLst/>
                <a:uLnTx/>
                <a:uFillTx/>
                <a:latin typeface="Canva Sans"/>
                <a:ea typeface="+mn-ea"/>
                <a:cs typeface="+mn-cs"/>
              </a:rPr>
              <a:t>Cluster of Tech and Professional Services offices </a:t>
            </a:r>
          </a:p>
        </p:txBody>
      </p:sp>
      <p:sp>
        <p:nvSpPr>
          <p:cNvPr id="12" name="TextBox 12"/>
          <p:cNvSpPr txBox="1"/>
          <p:nvPr/>
        </p:nvSpPr>
        <p:spPr>
          <a:xfrm>
            <a:off x="12743754" y="7408800"/>
            <a:ext cx="4516692" cy="811184"/>
          </a:xfrm>
          <a:prstGeom prst="rect">
            <a:avLst/>
          </a:prstGeom>
        </p:spPr>
        <p:txBody>
          <a:bodyPr lIns="0" tIns="0" rIns="0" bIns="0" rtlCol="0" anchor="t">
            <a:spAutoFit/>
          </a:bodyPr>
          <a:lstStyle/>
          <a:p>
            <a:pPr marL="0" marR="0" lvl="0" indent="0" algn="ctr" defTabSz="914400" rtl="0" eaLnBrk="1" fontAlgn="auto" latinLnBrk="0" hangingPunct="1">
              <a:lnSpc>
                <a:spcPts val="2506"/>
              </a:lnSpc>
              <a:spcBef>
                <a:spcPts val="0"/>
              </a:spcBef>
              <a:spcAft>
                <a:spcPts val="0"/>
              </a:spcAft>
              <a:buClrTx/>
              <a:buSzTx/>
              <a:buFontTx/>
              <a:buNone/>
              <a:tabLst/>
              <a:defRPr/>
            </a:pPr>
            <a:r>
              <a:rPr kumimoji="0" lang="en-US" sz="1790" b="1" i="0" u="none" strike="noStrike" kern="1200" cap="none" spc="0" normalizeH="0" baseline="0" noProof="0">
                <a:ln>
                  <a:noFill/>
                </a:ln>
                <a:solidFill>
                  <a:srgbClr val="000000"/>
                </a:solidFill>
                <a:effectLst/>
                <a:uLnTx/>
                <a:uFillTx/>
                <a:latin typeface="Canva Sans Bold"/>
                <a:ea typeface="+mn-ea"/>
                <a:cs typeface="+mn-cs"/>
              </a:rPr>
              <a:t>Cambridge Research Park </a:t>
            </a:r>
          </a:p>
          <a:p>
            <a:pPr marL="0" marR="0" lvl="0" indent="0" algn="ctr" defTabSz="914400" rtl="0" eaLnBrk="1" fontAlgn="auto" latinLnBrk="0" hangingPunct="1">
              <a:lnSpc>
                <a:spcPts val="2001"/>
              </a:lnSpc>
              <a:spcBef>
                <a:spcPts val="0"/>
              </a:spcBef>
              <a:spcAft>
                <a:spcPts val="0"/>
              </a:spcAft>
              <a:buClrTx/>
              <a:buSzTx/>
              <a:buFontTx/>
              <a:buNone/>
              <a:tabLst/>
              <a:defRPr/>
            </a:pPr>
            <a:r>
              <a:rPr kumimoji="0" lang="en-US" sz="1429" b="0" i="0" u="none" strike="noStrike" kern="1200" cap="none" spc="0" normalizeH="0" baseline="0" noProof="0">
                <a:ln>
                  <a:noFill/>
                </a:ln>
                <a:solidFill>
                  <a:srgbClr val="000000"/>
                </a:solidFill>
                <a:effectLst/>
                <a:uLnTx/>
                <a:uFillTx/>
                <a:latin typeface="Canva Sans"/>
                <a:ea typeface="+mn-ea"/>
                <a:cs typeface="+mn-cs"/>
              </a:rPr>
              <a:t>Cluster of Tech and Life Science research businesses and distributors </a:t>
            </a:r>
          </a:p>
        </p:txBody>
      </p:sp>
      <p:sp>
        <p:nvSpPr>
          <p:cNvPr id="13" name="TextBox 13"/>
          <p:cNvSpPr txBox="1"/>
          <p:nvPr/>
        </p:nvSpPr>
        <p:spPr>
          <a:xfrm>
            <a:off x="12886470" y="3718800"/>
            <a:ext cx="4516692" cy="81676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a:ln>
                  <a:noFill/>
                </a:ln>
                <a:solidFill>
                  <a:srgbClr val="000000"/>
                </a:solidFill>
                <a:effectLst/>
                <a:uLnTx/>
                <a:uFillTx/>
                <a:latin typeface="Canva Sans Bold"/>
                <a:ea typeface="+mn-ea"/>
                <a:cs typeface="+mn-cs"/>
              </a:rPr>
              <a:t>Fenland Agriculture </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a:ln>
                  <a:noFill/>
                </a:ln>
                <a:solidFill>
                  <a:srgbClr val="000000"/>
                </a:solidFill>
                <a:effectLst/>
                <a:uLnTx/>
                <a:uFillTx/>
                <a:latin typeface="Canva Sans"/>
                <a:ea typeface="+mn-ea"/>
                <a:cs typeface="+mn-cs"/>
              </a:rPr>
              <a:t>Group of Farming, Agri-tech and Agricultural Manufacturing businesses</a:t>
            </a:r>
          </a:p>
        </p:txBody>
      </p:sp>
      <p:sp>
        <p:nvSpPr>
          <p:cNvPr id="14" name="TextBox 14"/>
          <p:cNvSpPr txBox="1"/>
          <p:nvPr/>
        </p:nvSpPr>
        <p:spPr>
          <a:xfrm>
            <a:off x="12743754" y="5904000"/>
            <a:ext cx="4516692" cy="810286"/>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a:ln>
                  <a:noFill/>
                </a:ln>
                <a:solidFill>
                  <a:srgbClr val="000000"/>
                </a:solidFill>
                <a:effectLst/>
                <a:uLnTx/>
                <a:uFillTx/>
                <a:latin typeface="Canva Sans Bold"/>
                <a:ea typeface="+mn-ea"/>
                <a:cs typeface="+mn-cs"/>
              </a:rPr>
              <a:t>Lancaster Way Business Park</a:t>
            </a:r>
            <a:r>
              <a:rPr kumimoji="0" lang="en-US" sz="1779" b="1" i="0" u="none" strike="noStrike" kern="1200" cap="none" spc="0" normalizeH="0" baseline="0" noProof="0">
                <a:ln>
                  <a:noFill/>
                </a:ln>
                <a:solidFill>
                  <a:srgbClr val="000000"/>
                </a:solidFill>
                <a:effectLst/>
                <a:uLnTx/>
                <a:uFillTx/>
                <a:latin typeface="Canva Sans"/>
                <a:ea typeface="+mn-ea"/>
                <a:cs typeface="+mn-cs"/>
              </a:rPr>
              <a:t> </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a:ln>
                  <a:noFill/>
                </a:ln>
                <a:solidFill>
                  <a:srgbClr val="000000"/>
                </a:solidFill>
                <a:effectLst/>
                <a:uLnTx/>
                <a:uFillTx/>
                <a:latin typeface="Canva Sans"/>
                <a:ea typeface="+mn-ea"/>
                <a:cs typeface="+mn-cs"/>
              </a:rPr>
              <a:t>Large industrial and commercial cluster of tech manufacturing companies </a:t>
            </a:r>
          </a:p>
        </p:txBody>
      </p:sp>
      <p:sp>
        <p:nvSpPr>
          <p:cNvPr id="15" name="TextBox 15"/>
          <p:cNvSpPr txBox="1"/>
          <p:nvPr/>
        </p:nvSpPr>
        <p:spPr>
          <a:xfrm>
            <a:off x="1028700" y="957112"/>
            <a:ext cx="15597545" cy="2089151"/>
          </a:xfrm>
          <a:prstGeom prst="rect">
            <a:avLst/>
          </a:prstGeom>
        </p:spPr>
        <p:txBody>
          <a:bodyPr lIns="0" tIns="0" rIns="0" bIns="0" rtlCol="0" anchor="t">
            <a:spAutoFit/>
          </a:bodyPr>
          <a:lstStyle/>
          <a:p>
            <a:pPr marL="0" marR="0" lvl="0" indent="0" algn="ctr" defTabSz="914400" rtl="0" eaLnBrk="1" fontAlgn="auto" latinLnBrk="0" hangingPunct="1">
              <a:lnSpc>
                <a:spcPts val="8000"/>
              </a:lnSpc>
              <a:spcBef>
                <a:spcPts val="0"/>
              </a:spcBef>
              <a:spcAft>
                <a:spcPts val="0"/>
              </a:spcAft>
              <a:buClrTx/>
              <a:buSzTx/>
              <a:buFontTx/>
              <a:buNone/>
              <a:tabLst/>
              <a:defRPr/>
            </a:pPr>
            <a:r>
              <a:rPr kumimoji="0" lang="en-US" sz="8000" b="0" i="0" u="none" strike="noStrike" kern="1200" cap="none" spc="0" normalizeH="0" baseline="0" noProof="0">
                <a:ln>
                  <a:noFill/>
                </a:ln>
                <a:solidFill>
                  <a:srgbClr val="000000"/>
                </a:solidFill>
                <a:effectLst/>
                <a:uLnTx/>
                <a:uFillTx/>
                <a:latin typeface="Bebas Neue Bold"/>
                <a:ea typeface="+mn-ea"/>
                <a:cs typeface="+mn-cs"/>
              </a:rPr>
              <a:t>HUBS OF EMPLOYMENT IN CAMBRIDGESHIRE AND PETERBOROUGH</a:t>
            </a:r>
          </a:p>
        </p:txBody>
      </p:sp>
      <p:sp>
        <p:nvSpPr>
          <p:cNvPr id="16" name="TextBox 16"/>
          <p:cNvSpPr txBox="1"/>
          <p:nvPr/>
        </p:nvSpPr>
        <p:spPr>
          <a:xfrm>
            <a:off x="12742608" y="4993200"/>
            <a:ext cx="4516692" cy="81676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a:ln>
                  <a:noFill/>
                </a:ln>
                <a:solidFill>
                  <a:srgbClr val="000000"/>
                </a:solidFill>
                <a:effectLst/>
                <a:uLnTx/>
                <a:uFillTx/>
                <a:latin typeface="Canva Sans Bold"/>
                <a:ea typeface="+mn-ea"/>
                <a:cs typeface="+mn-cs"/>
              </a:rPr>
              <a:t>Peterborough Logistics Cluster </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a:ln>
                  <a:noFill/>
                </a:ln>
                <a:solidFill>
                  <a:srgbClr val="000000"/>
                </a:solidFill>
                <a:effectLst/>
                <a:uLnTx/>
                <a:uFillTx/>
                <a:latin typeface="Canva Sans"/>
                <a:ea typeface="+mn-ea"/>
                <a:cs typeface="+mn-cs"/>
              </a:rPr>
              <a:t>Area of logistics businesses transporting goods along motorway routes </a:t>
            </a:r>
          </a:p>
        </p:txBody>
      </p:sp>
      <p:sp>
        <p:nvSpPr>
          <p:cNvPr id="18" name="TextBox 18"/>
          <p:cNvSpPr txBox="1"/>
          <p:nvPr/>
        </p:nvSpPr>
        <p:spPr>
          <a:xfrm>
            <a:off x="9144000" y="3784566"/>
            <a:ext cx="1177042"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a:ln>
                  <a:noFill/>
                </a:ln>
                <a:solidFill>
                  <a:srgbClr val="000000"/>
                </a:solidFill>
                <a:effectLst/>
                <a:uLnTx/>
                <a:uFillTx/>
                <a:latin typeface="Canva Sans Bold"/>
                <a:ea typeface="+mn-ea"/>
                <a:cs typeface="+mn-cs"/>
              </a:rPr>
              <a:t>WISBECH</a:t>
            </a:r>
          </a:p>
        </p:txBody>
      </p:sp>
      <p:sp>
        <p:nvSpPr>
          <p:cNvPr id="19" name="TextBox 19"/>
          <p:cNvSpPr txBox="1"/>
          <p:nvPr/>
        </p:nvSpPr>
        <p:spPr>
          <a:xfrm>
            <a:off x="7849252" y="4658073"/>
            <a:ext cx="1502474"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a:ln>
                  <a:noFill/>
                </a:ln>
                <a:solidFill>
                  <a:srgbClr val="000000"/>
                </a:solidFill>
                <a:effectLst/>
                <a:uLnTx/>
                <a:uFillTx/>
                <a:latin typeface="Canva Sans Bold"/>
                <a:ea typeface="+mn-ea"/>
                <a:cs typeface="+mn-cs"/>
              </a:rPr>
              <a:t>WHITTLESEY</a:t>
            </a:r>
          </a:p>
        </p:txBody>
      </p:sp>
      <p:sp>
        <p:nvSpPr>
          <p:cNvPr id="20" name="TextBox 20"/>
          <p:cNvSpPr txBox="1"/>
          <p:nvPr/>
        </p:nvSpPr>
        <p:spPr>
          <a:xfrm>
            <a:off x="9226983" y="4731022"/>
            <a:ext cx="945382"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a:ln>
                  <a:noFill/>
                </a:ln>
                <a:solidFill>
                  <a:srgbClr val="000000"/>
                </a:solidFill>
                <a:effectLst/>
                <a:uLnTx/>
                <a:uFillTx/>
                <a:latin typeface="Canva Sans Bold"/>
                <a:ea typeface="+mn-ea"/>
                <a:cs typeface="+mn-cs"/>
              </a:rPr>
              <a:t>MARCH</a:t>
            </a:r>
          </a:p>
        </p:txBody>
      </p:sp>
      <p:sp>
        <p:nvSpPr>
          <p:cNvPr id="21" name="TextBox 21"/>
          <p:cNvSpPr txBox="1"/>
          <p:nvPr/>
        </p:nvSpPr>
        <p:spPr>
          <a:xfrm>
            <a:off x="8978770" y="5466178"/>
            <a:ext cx="1301343"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a:ln>
                  <a:noFill/>
                </a:ln>
                <a:solidFill>
                  <a:srgbClr val="000000"/>
                </a:solidFill>
                <a:effectLst/>
                <a:uLnTx/>
                <a:uFillTx/>
                <a:latin typeface="Canva Sans Bold"/>
                <a:ea typeface="+mn-ea"/>
                <a:cs typeface="+mn-cs"/>
              </a:rPr>
              <a:t>CHATTERIS</a:t>
            </a:r>
          </a:p>
        </p:txBody>
      </p:sp>
      <p:sp>
        <p:nvSpPr>
          <p:cNvPr id="22" name="TextBox 22"/>
          <p:cNvSpPr txBox="1"/>
          <p:nvPr/>
        </p:nvSpPr>
        <p:spPr>
          <a:xfrm>
            <a:off x="10108721" y="5932231"/>
            <a:ext cx="637314"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a:ln>
                  <a:noFill/>
                </a:ln>
                <a:solidFill>
                  <a:srgbClr val="000000"/>
                </a:solidFill>
                <a:effectLst/>
                <a:uLnTx/>
                <a:uFillTx/>
                <a:latin typeface="Canva Sans Bold"/>
                <a:ea typeface="+mn-ea"/>
                <a:cs typeface="+mn-cs"/>
              </a:rPr>
              <a:t>ELY</a:t>
            </a:r>
          </a:p>
        </p:txBody>
      </p:sp>
      <p:sp>
        <p:nvSpPr>
          <p:cNvPr id="23" name="TextBox 23"/>
          <p:cNvSpPr txBox="1"/>
          <p:nvPr/>
        </p:nvSpPr>
        <p:spPr>
          <a:xfrm>
            <a:off x="8120004" y="5649682"/>
            <a:ext cx="1103055"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a:ln>
                  <a:noFill/>
                </a:ln>
                <a:solidFill>
                  <a:srgbClr val="000000"/>
                </a:solidFill>
                <a:effectLst/>
                <a:uLnTx/>
                <a:uFillTx/>
                <a:latin typeface="Canva Sans Bold"/>
                <a:ea typeface="+mn-ea"/>
                <a:cs typeface="+mn-cs"/>
              </a:rPr>
              <a:t>RAMSEY</a:t>
            </a:r>
          </a:p>
        </p:txBody>
      </p:sp>
      <p:sp>
        <p:nvSpPr>
          <p:cNvPr id="24" name="TextBox 24"/>
          <p:cNvSpPr txBox="1"/>
          <p:nvPr/>
        </p:nvSpPr>
        <p:spPr>
          <a:xfrm>
            <a:off x="7515430" y="7878387"/>
            <a:ext cx="1193453"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a:ln>
                  <a:noFill/>
                </a:ln>
                <a:solidFill>
                  <a:srgbClr val="000000"/>
                </a:solidFill>
                <a:effectLst/>
                <a:uLnTx/>
                <a:uFillTx/>
                <a:latin typeface="Canva Sans Bold"/>
                <a:ea typeface="+mn-ea"/>
                <a:cs typeface="+mn-cs"/>
              </a:rPr>
              <a:t>ST NEOTS</a:t>
            </a:r>
          </a:p>
        </p:txBody>
      </p:sp>
      <p:sp>
        <p:nvSpPr>
          <p:cNvPr id="25" name="TextBox 25"/>
          <p:cNvSpPr txBox="1"/>
          <p:nvPr/>
        </p:nvSpPr>
        <p:spPr>
          <a:xfrm>
            <a:off x="1309182" y="5904000"/>
            <a:ext cx="3927309" cy="816762"/>
          </a:xfrm>
          <a:prstGeom prst="rect">
            <a:avLst/>
          </a:prstGeom>
        </p:spPr>
        <p:txBody>
          <a:bodyPr lIns="0" tIns="0" rIns="0" bIns="0" rtlCol="0" anchor="t">
            <a:spAutoFit/>
          </a:bodyPr>
          <a:lstStyle/>
          <a:p>
            <a:pPr marL="0" marR="0" lvl="0" indent="0" algn="ctr" defTabSz="914400" rtl="0" eaLnBrk="1" fontAlgn="auto" latinLnBrk="0" hangingPunct="1">
              <a:lnSpc>
                <a:spcPts val="2519"/>
              </a:lnSpc>
              <a:spcBef>
                <a:spcPts val="0"/>
              </a:spcBef>
              <a:spcAft>
                <a:spcPts val="0"/>
              </a:spcAft>
              <a:buClrTx/>
              <a:buSzTx/>
              <a:buFontTx/>
              <a:buNone/>
              <a:tabLst/>
              <a:defRPr/>
            </a:pPr>
            <a:r>
              <a:rPr kumimoji="0" lang="en-US" sz="1799" b="1" i="0" u="none" strike="noStrike" kern="1200" cap="none" spc="0" normalizeH="0" baseline="0" noProof="0">
                <a:ln>
                  <a:noFill/>
                </a:ln>
                <a:solidFill>
                  <a:srgbClr val="000000"/>
                </a:solidFill>
                <a:effectLst/>
                <a:uLnTx/>
                <a:uFillTx/>
                <a:latin typeface="Canva Sans Bold"/>
                <a:ea typeface="+mn-ea"/>
                <a:cs typeface="+mn-cs"/>
              </a:rPr>
              <a:t>Huntingdonshire Manufacturing Cluster</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a:ln>
                  <a:noFill/>
                </a:ln>
                <a:solidFill>
                  <a:srgbClr val="000000"/>
                </a:solidFill>
                <a:effectLst/>
                <a:uLnTx/>
                <a:uFillTx/>
                <a:latin typeface="Canva Sans"/>
                <a:ea typeface="+mn-ea"/>
                <a:cs typeface="+mn-cs"/>
              </a:rPr>
              <a:t>A close geographical concentration of manufacturing businesses in Huntingdonshire</a:t>
            </a:r>
          </a:p>
        </p:txBody>
      </p:sp>
      <p:sp>
        <p:nvSpPr>
          <p:cNvPr id="26" name="TextBox 26"/>
          <p:cNvSpPr txBox="1"/>
          <p:nvPr/>
        </p:nvSpPr>
        <p:spPr>
          <a:xfrm>
            <a:off x="12886470" y="8456400"/>
            <a:ext cx="4516692" cy="1067665"/>
          </a:xfrm>
          <a:prstGeom prst="rect">
            <a:avLst/>
          </a:prstGeom>
        </p:spPr>
        <p:txBody>
          <a:bodyPr lIns="0" tIns="0" rIns="0" bIns="0" rtlCol="0" anchor="t">
            <a:spAutoFit/>
          </a:bodyPr>
          <a:lstStyle/>
          <a:p>
            <a:pPr marL="0" marR="0" lvl="0" indent="0" algn="ctr" defTabSz="914400" rtl="0" eaLnBrk="1" fontAlgn="auto" latinLnBrk="0" hangingPunct="1">
              <a:lnSpc>
                <a:spcPts val="2506"/>
              </a:lnSpc>
              <a:spcBef>
                <a:spcPts val="0"/>
              </a:spcBef>
              <a:spcAft>
                <a:spcPts val="0"/>
              </a:spcAft>
              <a:buClrTx/>
              <a:buSzTx/>
              <a:buFontTx/>
              <a:buNone/>
              <a:tabLst/>
              <a:defRPr/>
            </a:pPr>
            <a:r>
              <a:rPr kumimoji="0" lang="en-US" sz="1790" b="1" i="0" u="none" strike="noStrike" kern="1200" cap="none" spc="0" normalizeH="0" baseline="0" noProof="0">
                <a:ln>
                  <a:noFill/>
                </a:ln>
                <a:solidFill>
                  <a:srgbClr val="000000"/>
                </a:solidFill>
                <a:effectLst/>
                <a:uLnTx/>
                <a:uFillTx/>
                <a:latin typeface="Canva Sans Bold"/>
                <a:ea typeface="+mn-ea"/>
                <a:cs typeface="+mn-cs"/>
              </a:rPr>
              <a:t>Enterprise Zones</a:t>
            </a:r>
          </a:p>
          <a:p>
            <a:pPr marL="0" marR="0" lvl="0" indent="0" algn="ctr" defTabSz="914400" rtl="0" eaLnBrk="1" fontAlgn="auto" latinLnBrk="0" hangingPunct="1">
              <a:lnSpc>
                <a:spcPts val="2002"/>
              </a:lnSpc>
              <a:spcBef>
                <a:spcPts val="0"/>
              </a:spcBef>
              <a:spcAft>
                <a:spcPts val="0"/>
              </a:spcAft>
              <a:buClrTx/>
              <a:buSzTx/>
              <a:buFontTx/>
              <a:buNone/>
              <a:tabLst/>
              <a:defRPr/>
            </a:pPr>
            <a:r>
              <a:rPr lang="en-US" sz="1429">
                <a:solidFill>
                  <a:srgbClr val="000000"/>
                </a:solidFill>
                <a:latin typeface="Canva Sans"/>
              </a:rPr>
              <a:t>Including Northstowe Enterprise Zone, Alconbury Weald and Cambridge Compass Enterprise Zone </a:t>
            </a:r>
          </a:p>
          <a:p>
            <a:pPr marL="0" marR="0" lvl="0" indent="0" algn="ctr" defTabSz="914400" rtl="0" eaLnBrk="1" fontAlgn="auto" latinLnBrk="0" hangingPunct="1">
              <a:lnSpc>
                <a:spcPts val="2002"/>
              </a:lnSpc>
              <a:spcBef>
                <a:spcPts val="0"/>
              </a:spcBef>
              <a:spcAft>
                <a:spcPts val="0"/>
              </a:spcAft>
              <a:buClrTx/>
              <a:buSzTx/>
              <a:buFontTx/>
              <a:buNone/>
              <a:tabLst/>
              <a:defRPr/>
            </a:pPr>
            <a:endParaRPr kumimoji="0" lang="en-US" sz="1430" b="0" i="0" u="none" strike="noStrike" kern="1200" cap="none" spc="0" normalizeH="0" baseline="0" noProof="0">
              <a:ln>
                <a:noFill/>
              </a:ln>
              <a:solidFill>
                <a:srgbClr val="000000"/>
              </a:solidFill>
              <a:effectLst/>
              <a:uLnTx/>
              <a:uFillTx/>
              <a:latin typeface="Canva Sans"/>
              <a:ea typeface="+mn-ea"/>
              <a:cs typeface="+mn-cs"/>
            </a:endParaRPr>
          </a:p>
        </p:txBody>
      </p:sp>
      <p:grpSp>
        <p:nvGrpSpPr>
          <p:cNvPr id="27" name="Group 27"/>
          <p:cNvGrpSpPr/>
          <p:nvPr/>
        </p:nvGrpSpPr>
        <p:grpSpPr>
          <a:xfrm>
            <a:off x="520039" y="4992160"/>
            <a:ext cx="410448" cy="410448"/>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8037"/>
            </a:solidFill>
          </p:spPr>
        </p:sp>
        <p:sp>
          <p:nvSpPr>
            <p:cNvPr id="29" name="TextBox 29"/>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2</a:t>
              </a:r>
            </a:p>
          </p:txBody>
        </p:sp>
      </p:grpSp>
      <p:grpSp>
        <p:nvGrpSpPr>
          <p:cNvPr id="30" name="Group 30"/>
          <p:cNvGrpSpPr/>
          <p:nvPr/>
        </p:nvGrpSpPr>
        <p:grpSpPr>
          <a:xfrm>
            <a:off x="7427801" y="6239692"/>
            <a:ext cx="410448" cy="410448"/>
            <a:chOff x="0" y="0"/>
            <a:chExt cx="812800" cy="812800"/>
          </a:xfrm>
        </p:grpSpPr>
        <p:sp>
          <p:nvSpPr>
            <p:cNvPr id="31" name="Freeform 3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8037"/>
            </a:solidFill>
          </p:spPr>
        </p:sp>
        <p:sp>
          <p:nvSpPr>
            <p:cNvPr id="32" name="TextBox 32"/>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2</a:t>
              </a:r>
            </a:p>
          </p:txBody>
        </p:sp>
      </p:grpSp>
      <p:grpSp>
        <p:nvGrpSpPr>
          <p:cNvPr id="33" name="Group 33"/>
          <p:cNvGrpSpPr/>
          <p:nvPr/>
        </p:nvGrpSpPr>
        <p:grpSpPr>
          <a:xfrm>
            <a:off x="521342" y="5902231"/>
            <a:ext cx="408617" cy="410448"/>
            <a:chOff x="1813" y="0"/>
            <a:chExt cx="809173" cy="812800"/>
          </a:xfrm>
        </p:grpSpPr>
        <p:sp>
          <p:nvSpPr>
            <p:cNvPr id="34" name="Freeform 3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p:spPr>
        </p:sp>
        <p:sp>
          <p:nvSpPr>
            <p:cNvPr id="35" name="TextBox 35"/>
            <p:cNvSpPr txBox="1"/>
            <p:nvPr/>
          </p:nvSpPr>
          <p:spPr>
            <a:xfrm>
              <a:off x="76199" y="28576"/>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3</a:t>
              </a:r>
            </a:p>
          </p:txBody>
        </p:sp>
      </p:grpSp>
      <p:grpSp>
        <p:nvGrpSpPr>
          <p:cNvPr id="36" name="Group 36"/>
          <p:cNvGrpSpPr/>
          <p:nvPr/>
        </p:nvGrpSpPr>
        <p:grpSpPr>
          <a:xfrm>
            <a:off x="6948185" y="6599980"/>
            <a:ext cx="410448" cy="410448"/>
            <a:chOff x="0" y="0"/>
            <a:chExt cx="812800" cy="812800"/>
          </a:xfrm>
        </p:grpSpPr>
        <p:sp>
          <p:nvSpPr>
            <p:cNvPr id="37" name="Freeform 3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p:spPr>
        </p:sp>
        <p:sp>
          <p:nvSpPr>
            <p:cNvPr id="38" name="TextBox 38"/>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3</a:t>
              </a:r>
            </a:p>
          </p:txBody>
        </p:sp>
      </p:grpSp>
      <p:grpSp>
        <p:nvGrpSpPr>
          <p:cNvPr id="39" name="Group 39"/>
          <p:cNvGrpSpPr/>
          <p:nvPr/>
        </p:nvGrpSpPr>
        <p:grpSpPr>
          <a:xfrm>
            <a:off x="520039" y="7409633"/>
            <a:ext cx="410448" cy="410448"/>
            <a:chOff x="0" y="0"/>
            <a:chExt cx="812800" cy="812800"/>
          </a:xfrm>
        </p:grpSpPr>
        <p:sp>
          <p:nvSpPr>
            <p:cNvPr id="40" name="Freeform 4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8B448"/>
            </a:solidFill>
          </p:spPr>
        </p:sp>
        <p:sp>
          <p:nvSpPr>
            <p:cNvPr id="41" name="TextBox 41"/>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4</a:t>
              </a:r>
            </a:p>
          </p:txBody>
        </p:sp>
      </p:grpSp>
      <p:grpSp>
        <p:nvGrpSpPr>
          <p:cNvPr id="42" name="Group 42"/>
          <p:cNvGrpSpPr/>
          <p:nvPr/>
        </p:nvGrpSpPr>
        <p:grpSpPr>
          <a:xfrm>
            <a:off x="520039" y="8457867"/>
            <a:ext cx="410448" cy="410448"/>
            <a:chOff x="0" y="0"/>
            <a:chExt cx="812800" cy="812800"/>
          </a:xfrm>
        </p:grpSpPr>
        <p:sp>
          <p:nvSpPr>
            <p:cNvPr id="43" name="Freeform 4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8037"/>
            </a:solidFill>
          </p:spPr>
        </p:sp>
        <p:sp>
          <p:nvSpPr>
            <p:cNvPr id="44" name="TextBox 44"/>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5</a:t>
              </a:r>
            </a:p>
          </p:txBody>
        </p:sp>
      </p:grpSp>
      <p:grpSp>
        <p:nvGrpSpPr>
          <p:cNvPr id="45" name="Group 45"/>
          <p:cNvGrpSpPr/>
          <p:nvPr/>
        </p:nvGrpSpPr>
        <p:grpSpPr>
          <a:xfrm>
            <a:off x="9241877" y="7400052"/>
            <a:ext cx="410448" cy="410448"/>
            <a:chOff x="0" y="0"/>
            <a:chExt cx="812800" cy="812800"/>
          </a:xfrm>
        </p:grpSpPr>
        <p:sp>
          <p:nvSpPr>
            <p:cNvPr id="46" name="Freeform 4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8037"/>
            </a:solidFill>
          </p:spPr>
        </p:sp>
        <p:sp>
          <p:nvSpPr>
            <p:cNvPr id="47" name="TextBox 47"/>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5</a:t>
              </a:r>
            </a:p>
          </p:txBody>
        </p:sp>
      </p:grpSp>
      <p:sp>
        <p:nvSpPr>
          <p:cNvPr id="48" name="TextBox 48"/>
          <p:cNvSpPr txBox="1"/>
          <p:nvPr/>
        </p:nvSpPr>
        <p:spPr>
          <a:xfrm>
            <a:off x="9416616" y="7576262"/>
            <a:ext cx="1491767"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a:ln>
                  <a:noFill/>
                </a:ln>
                <a:solidFill>
                  <a:srgbClr val="000000"/>
                </a:solidFill>
                <a:effectLst/>
                <a:uLnTx/>
                <a:uFillTx/>
                <a:latin typeface="Canva Sans Bold"/>
                <a:ea typeface="+mn-ea"/>
                <a:cs typeface="+mn-cs"/>
              </a:rPr>
              <a:t>CAMBRIDGE</a:t>
            </a:r>
          </a:p>
        </p:txBody>
      </p:sp>
      <p:grpSp>
        <p:nvGrpSpPr>
          <p:cNvPr id="49" name="Group 49"/>
          <p:cNvGrpSpPr/>
          <p:nvPr/>
        </p:nvGrpSpPr>
        <p:grpSpPr>
          <a:xfrm>
            <a:off x="12156160" y="3718801"/>
            <a:ext cx="410448" cy="410448"/>
            <a:chOff x="0" y="0"/>
            <a:chExt cx="812800" cy="812800"/>
          </a:xfrm>
        </p:grpSpPr>
        <p:sp>
          <p:nvSpPr>
            <p:cNvPr id="50" name="Freeform 5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91646"/>
            </a:solidFill>
          </p:spPr>
        </p:sp>
        <p:sp>
          <p:nvSpPr>
            <p:cNvPr id="51" name="TextBox 51"/>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6</a:t>
              </a:r>
            </a:p>
          </p:txBody>
        </p:sp>
      </p:grpSp>
      <p:grpSp>
        <p:nvGrpSpPr>
          <p:cNvPr id="52" name="Group 52"/>
          <p:cNvGrpSpPr/>
          <p:nvPr/>
        </p:nvGrpSpPr>
        <p:grpSpPr>
          <a:xfrm>
            <a:off x="8775016" y="3771900"/>
            <a:ext cx="410448" cy="410448"/>
            <a:chOff x="0" y="0"/>
            <a:chExt cx="812800" cy="812800"/>
          </a:xfrm>
        </p:grpSpPr>
        <p:sp>
          <p:nvSpPr>
            <p:cNvPr id="53" name="Freeform 5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91646"/>
            </a:solidFill>
          </p:spPr>
        </p:sp>
        <p:sp>
          <p:nvSpPr>
            <p:cNvPr id="54" name="TextBox 54"/>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6</a:t>
              </a:r>
            </a:p>
          </p:txBody>
        </p:sp>
      </p:grpSp>
      <p:grpSp>
        <p:nvGrpSpPr>
          <p:cNvPr id="55" name="Group 55"/>
          <p:cNvGrpSpPr/>
          <p:nvPr/>
        </p:nvGrpSpPr>
        <p:grpSpPr>
          <a:xfrm>
            <a:off x="12156160" y="4993201"/>
            <a:ext cx="410448" cy="410448"/>
            <a:chOff x="0" y="0"/>
            <a:chExt cx="812800" cy="812800"/>
          </a:xfrm>
        </p:grpSpPr>
        <p:sp>
          <p:nvSpPr>
            <p:cNvPr id="56" name="Freeform 5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D0D4D"/>
            </a:solidFill>
          </p:spPr>
        </p:sp>
        <p:sp>
          <p:nvSpPr>
            <p:cNvPr id="57" name="TextBox 57"/>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7</a:t>
              </a:r>
            </a:p>
          </p:txBody>
        </p:sp>
      </p:grpSp>
      <p:grpSp>
        <p:nvGrpSpPr>
          <p:cNvPr id="58" name="Group 58"/>
          <p:cNvGrpSpPr/>
          <p:nvPr/>
        </p:nvGrpSpPr>
        <p:grpSpPr>
          <a:xfrm>
            <a:off x="7438152" y="4656852"/>
            <a:ext cx="410448" cy="410448"/>
            <a:chOff x="0" y="0"/>
            <a:chExt cx="812800" cy="812800"/>
          </a:xfrm>
        </p:grpSpPr>
        <p:sp>
          <p:nvSpPr>
            <p:cNvPr id="59" name="Freeform 5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D0D4D"/>
            </a:solidFill>
          </p:spPr>
        </p:sp>
        <p:sp>
          <p:nvSpPr>
            <p:cNvPr id="60" name="TextBox 60"/>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7</a:t>
              </a:r>
            </a:p>
          </p:txBody>
        </p:sp>
      </p:grpSp>
      <p:grpSp>
        <p:nvGrpSpPr>
          <p:cNvPr id="61" name="Group 61"/>
          <p:cNvGrpSpPr/>
          <p:nvPr/>
        </p:nvGrpSpPr>
        <p:grpSpPr>
          <a:xfrm>
            <a:off x="7008455" y="4424335"/>
            <a:ext cx="410448" cy="410448"/>
            <a:chOff x="0" y="0"/>
            <a:chExt cx="812800" cy="812800"/>
          </a:xfrm>
        </p:grpSpPr>
        <p:sp>
          <p:nvSpPr>
            <p:cNvPr id="62" name="Freeform 6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p:spPr>
        </p:sp>
        <p:sp>
          <p:nvSpPr>
            <p:cNvPr id="63" name="TextBox 63"/>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a:t>
              </a:r>
            </a:p>
          </p:txBody>
        </p:sp>
      </p:grpSp>
      <p:grpSp>
        <p:nvGrpSpPr>
          <p:cNvPr id="64" name="Group 64"/>
          <p:cNvGrpSpPr/>
          <p:nvPr/>
        </p:nvGrpSpPr>
        <p:grpSpPr>
          <a:xfrm>
            <a:off x="12156160" y="5904001"/>
            <a:ext cx="410448" cy="410448"/>
            <a:chOff x="0" y="0"/>
            <a:chExt cx="812800" cy="812800"/>
          </a:xfrm>
        </p:grpSpPr>
        <p:sp>
          <p:nvSpPr>
            <p:cNvPr id="65" name="Freeform 6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1F20"/>
            </a:solidFill>
          </p:spPr>
        </p:sp>
        <p:sp>
          <p:nvSpPr>
            <p:cNvPr id="66" name="TextBox 66"/>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8</a:t>
              </a:r>
            </a:p>
          </p:txBody>
        </p:sp>
      </p:grpSp>
      <p:grpSp>
        <p:nvGrpSpPr>
          <p:cNvPr id="67" name="Group 67"/>
          <p:cNvGrpSpPr/>
          <p:nvPr/>
        </p:nvGrpSpPr>
        <p:grpSpPr>
          <a:xfrm>
            <a:off x="9642669" y="6142887"/>
            <a:ext cx="410448" cy="410448"/>
            <a:chOff x="0" y="0"/>
            <a:chExt cx="812800" cy="812800"/>
          </a:xfrm>
        </p:grpSpPr>
        <p:sp>
          <p:nvSpPr>
            <p:cNvPr id="68" name="Freeform 6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1F20"/>
            </a:solidFill>
          </p:spPr>
        </p:sp>
        <p:sp>
          <p:nvSpPr>
            <p:cNvPr id="69" name="TextBox 69"/>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8</a:t>
              </a:r>
            </a:p>
          </p:txBody>
        </p:sp>
      </p:grpSp>
      <p:grpSp>
        <p:nvGrpSpPr>
          <p:cNvPr id="70" name="Group 70"/>
          <p:cNvGrpSpPr/>
          <p:nvPr/>
        </p:nvGrpSpPr>
        <p:grpSpPr>
          <a:xfrm>
            <a:off x="12156160" y="7408801"/>
            <a:ext cx="410448" cy="410448"/>
            <a:chOff x="0" y="0"/>
            <a:chExt cx="812800" cy="812800"/>
          </a:xfrm>
        </p:grpSpPr>
        <p:sp>
          <p:nvSpPr>
            <p:cNvPr id="71" name="Freeform 7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05652"/>
            </a:solidFill>
          </p:spPr>
        </p:sp>
        <p:sp>
          <p:nvSpPr>
            <p:cNvPr id="72" name="TextBox 72"/>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9</a:t>
              </a:r>
            </a:p>
          </p:txBody>
        </p:sp>
      </p:grpSp>
      <p:grpSp>
        <p:nvGrpSpPr>
          <p:cNvPr id="73" name="Group 73"/>
          <p:cNvGrpSpPr/>
          <p:nvPr/>
        </p:nvGrpSpPr>
        <p:grpSpPr>
          <a:xfrm>
            <a:off x="9743304" y="7029218"/>
            <a:ext cx="410448" cy="410448"/>
            <a:chOff x="0" y="0"/>
            <a:chExt cx="812800" cy="812800"/>
          </a:xfrm>
        </p:grpSpPr>
        <p:sp>
          <p:nvSpPr>
            <p:cNvPr id="74" name="Freeform 7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AD"/>
            </a:solidFill>
          </p:spPr>
        </p:sp>
        <p:sp>
          <p:nvSpPr>
            <p:cNvPr id="75" name="TextBox 75"/>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10</a:t>
              </a:r>
            </a:p>
          </p:txBody>
        </p:sp>
      </p:grpSp>
      <p:grpSp>
        <p:nvGrpSpPr>
          <p:cNvPr id="76" name="Group 76"/>
          <p:cNvGrpSpPr/>
          <p:nvPr/>
        </p:nvGrpSpPr>
        <p:grpSpPr>
          <a:xfrm>
            <a:off x="9350423" y="6894935"/>
            <a:ext cx="410448" cy="410448"/>
            <a:chOff x="0" y="0"/>
            <a:chExt cx="812800" cy="812800"/>
          </a:xfrm>
        </p:grpSpPr>
        <p:sp>
          <p:nvSpPr>
            <p:cNvPr id="77" name="Freeform 7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05652"/>
            </a:solidFill>
          </p:spPr>
        </p:sp>
        <p:sp>
          <p:nvSpPr>
            <p:cNvPr id="78" name="TextBox 78"/>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9</a:t>
              </a:r>
            </a:p>
          </p:txBody>
        </p:sp>
      </p:grpSp>
      <p:grpSp>
        <p:nvGrpSpPr>
          <p:cNvPr id="79" name="Group 79"/>
          <p:cNvGrpSpPr/>
          <p:nvPr/>
        </p:nvGrpSpPr>
        <p:grpSpPr>
          <a:xfrm>
            <a:off x="12162553" y="8456401"/>
            <a:ext cx="410448" cy="410448"/>
            <a:chOff x="0" y="0"/>
            <a:chExt cx="812800" cy="812800"/>
          </a:xfrm>
        </p:grpSpPr>
        <p:sp>
          <p:nvSpPr>
            <p:cNvPr id="80" name="Freeform 8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AD"/>
            </a:solidFill>
          </p:spPr>
        </p:sp>
        <p:sp>
          <p:nvSpPr>
            <p:cNvPr id="81" name="TextBox 81"/>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10</a:t>
              </a:r>
            </a:p>
          </p:txBody>
        </p:sp>
      </p:grpSp>
      <p:grpSp>
        <p:nvGrpSpPr>
          <p:cNvPr id="82" name="Group 82"/>
          <p:cNvGrpSpPr/>
          <p:nvPr/>
        </p:nvGrpSpPr>
        <p:grpSpPr>
          <a:xfrm>
            <a:off x="8733552" y="6779050"/>
            <a:ext cx="410448" cy="410448"/>
            <a:chOff x="0" y="0"/>
            <a:chExt cx="812800" cy="812800"/>
          </a:xfrm>
        </p:grpSpPr>
        <p:sp>
          <p:nvSpPr>
            <p:cNvPr id="83" name="Freeform 8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AD"/>
            </a:solidFill>
          </p:spPr>
        </p:sp>
        <p:sp>
          <p:nvSpPr>
            <p:cNvPr id="84" name="TextBox 84"/>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10</a:t>
              </a:r>
            </a:p>
          </p:txBody>
        </p:sp>
      </p:grpSp>
      <p:grpSp>
        <p:nvGrpSpPr>
          <p:cNvPr id="85" name="Group 85"/>
          <p:cNvGrpSpPr/>
          <p:nvPr/>
        </p:nvGrpSpPr>
        <p:grpSpPr>
          <a:xfrm>
            <a:off x="8875384" y="7171452"/>
            <a:ext cx="408616" cy="410448"/>
            <a:chOff x="1813" y="0"/>
            <a:chExt cx="809173" cy="812800"/>
          </a:xfrm>
        </p:grpSpPr>
        <p:sp>
          <p:nvSpPr>
            <p:cNvPr id="86" name="Freeform 8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8B448"/>
            </a:solidFill>
          </p:spPr>
        </p:sp>
        <p:sp>
          <p:nvSpPr>
            <p:cNvPr id="87" name="TextBox 87"/>
            <p:cNvSpPr txBox="1"/>
            <p:nvPr/>
          </p:nvSpPr>
          <p:spPr>
            <a:xfrm>
              <a:off x="76200" y="28575"/>
              <a:ext cx="660401" cy="708026"/>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4</a:t>
              </a:r>
            </a:p>
          </p:txBody>
        </p:sp>
      </p:grpSp>
      <p:grpSp>
        <p:nvGrpSpPr>
          <p:cNvPr id="88" name="Group 88"/>
          <p:cNvGrpSpPr/>
          <p:nvPr/>
        </p:nvGrpSpPr>
        <p:grpSpPr>
          <a:xfrm>
            <a:off x="7720048" y="5838105"/>
            <a:ext cx="410448" cy="410448"/>
            <a:chOff x="0" y="0"/>
            <a:chExt cx="812800" cy="812800"/>
          </a:xfrm>
        </p:grpSpPr>
        <p:sp>
          <p:nvSpPr>
            <p:cNvPr id="89" name="Freeform 8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AD"/>
            </a:solidFill>
          </p:spPr>
        </p:sp>
        <p:sp>
          <p:nvSpPr>
            <p:cNvPr id="90" name="TextBox 90"/>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10</a:t>
              </a:r>
            </a:p>
          </p:txBody>
        </p:sp>
      </p:grpSp>
      <p:sp>
        <p:nvSpPr>
          <p:cNvPr id="17" name="TextBox 17"/>
          <p:cNvSpPr txBox="1"/>
          <p:nvPr/>
        </p:nvSpPr>
        <p:spPr>
          <a:xfrm>
            <a:off x="7240431" y="4226214"/>
            <a:ext cx="1874818"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a:ln>
                  <a:noFill/>
                </a:ln>
                <a:solidFill>
                  <a:srgbClr val="000000"/>
                </a:solidFill>
                <a:effectLst/>
                <a:uLnTx/>
                <a:uFillTx/>
                <a:latin typeface="Canva Sans Bold"/>
                <a:ea typeface="+mn-ea"/>
                <a:cs typeface="+mn-cs"/>
              </a:rPr>
              <a:t>PETERBOROUGH</a:t>
            </a:r>
          </a:p>
        </p:txBody>
      </p:sp>
      <p:sp>
        <p:nvSpPr>
          <p:cNvPr id="91" name="TextBox 84">
            <a:extLst>
              <a:ext uri="{FF2B5EF4-FFF2-40B4-BE49-F238E27FC236}">
                <a16:creationId xmlns:a16="http://schemas.microsoft.com/office/drawing/2014/main" id="{9D989531-7874-9726-3DB1-D84F705A442E}"/>
              </a:ext>
            </a:extLst>
          </p:cNvPr>
          <p:cNvSpPr txBox="1"/>
          <p:nvPr/>
        </p:nvSpPr>
        <p:spPr>
          <a:xfrm>
            <a:off x="7211936" y="6876427"/>
            <a:ext cx="1503775" cy="204351"/>
          </a:xfrm>
          <a:prstGeom prst="rect">
            <a:avLst/>
          </a:prstGeom>
        </p:spPr>
        <p:txBody>
          <a:bodyPr wrap="square" lIns="0" tIns="0" rIns="0" bIns="0" rtlCol="0" anchor="t">
            <a:spAutoFit/>
          </a:bodyPr>
          <a:lstStyle/>
          <a:p>
            <a:pPr marL="259080" lvl="1" indent="-129540" algn="ctr">
              <a:lnSpc>
                <a:spcPts val="1679"/>
              </a:lnSpc>
              <a:buFont typeface="Arial"/>
              <a:buChar char="•"/>
            </a:pPr>
            <a:r>
              <a:rPr lang="en-US" sz="1400" b="1">
                <a:solidFill>
                  <a:srgbClr val="000000"/>
                </a:solidFill>
                <a:latin typeface="Canva Sans Bold"/>
              </a:rPr>
              <a:t>HUNTINGDON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sp>
      <p:grpSp>
        <p:nvGrpSpPr>
          <p:cNvPr id="6" name="Group 6"/>
          <p:cNvGrpSpPr/>
          <p:nvPr/>
        </p:nvGrpSpPr>
        <p:grpSpPr>
          <a:xfrm>
            <a:off x="10077750" y="1885430"/>
            <a:ext cx="7351629" cy="3637311"/>
            <a:chOff x="0" y="-38100"/>
            <a:chExt cx="9802171" cy="4849747"/>
          </a:xfrm>
        </p:grpSpPr>
        <p:sp>
          <p:nvSpPr>
            <p:cNvPr id="7" name="TextBox 7"/>
            <p:cNvSpPr txBox="1"/>
            <p:nvPr/>
          </p:nvSpPr>
          <p:spPr>
            <a:xfrm rot="-2700000">
              <a:off x="879373" y="4134873"/>
              <a:ext cx="2115939"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Education </a:t>
              </a:r>
            </a:p>
          </p:txBody>
        </p:sp>
        <p:sp>
          <p:nvSpPr>
            <p:cNvPr id="8" name="TextBox 8"/>
            <p:cNvSpPr txBox="1"/>
            <p:nvPr/>
          </p:nvSpPr>
          <p:spPr>
            <a:xfrm rot="-2700000">
              <a:off x="3069259" y="3894792"/>
              <a:ext cx="143688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Health </a:t>
              </a:r>
            </a:p>
          </p:txBody>
        </p:sp>
        <p:sp>
          <p:nvSpPr>
            <p:cNvPr id="9" name="TextBox 9"/>
            <p:cNvSpPr txBox="1"/>
            <p:nvPr/>
          </p:nvSpPr>
          <p:spPr>
            <a:xfrm rot="-2700000">
              <a:off x="3710869" y="4296027"/>
              <a:ext cx="2571750"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Professional </a:t>
              </a:r>
            </a:p>
          </p:txBody>
        </p:sp>
        <p:sp>
          <p:nvSpPr>
            <p:cNvPr id="10" name="TextBox 10"/>
            <p:cNvSpPr txBox="1"/>
            <p:nvPr/>
          </p:nvSpPr>
          <p:spPr>
            <a:xfrm rot="18900000">
              <a:off x="5396109" y="4040252"/>
              <a:ext cx="2748576" cy="541944"/>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Hospitality </a:t>
              </a:r>
            </a:p>
          </p:txBody>
        </p:sp>
        <p:sp>
          <p:nvSpPr>
            <p:cNvPr id="11" name="TextBox 11"/>
            <p:cNvSpPr txBox="1"/>
            <p:nvPr/>
          </p:nvSpPr>
          <p:spPr>
            <a:xfrm rot="18900000">
              <a:off x="7542477" y="4108998"/>
              <a:ext cx="1980041" cy="541944"/>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Digital</a:t>
              </a:r>
            </a:p>
          </p:txBody>
        </p:sp>
        <p:sp>
          <p:nvSpPr>
            <p:cNvPr id="12" name="TextBox 12"/>
            <p:cNvSpPr txBox="1"/>
            <p:nvPr/>
          </p:nvSpPr>
          <p:spPr>
            <a:xfrm>
              <a:off x="0" y="-38100"/>
              <a:ext cx="1595834"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40,000 </a:t>
              </a:r>
            </a:p>
          </p:txBody>
        </p:sp>
        <p:sp>
          <p:nvSpPr>
            <p:cNvPr id="13" name="TextBox 13"/>
            <p:cNvSpPr txBox="1"/>
            <p:nvPr/>
          </p:nvSpPr>
          <p:spPr>
            <a:xfrm>
              <a:off x="12700" y="706234"/>
              <a:ext cx="1583134"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30,000 </a:t>
              </a:r>
            </a:p>
          </p:txBody>
        </p:sp>
        <p:sp>
          <p:nvSpPr>
            <p:cNvPr id="14" name="TextBox 14"/>
            <p:cNvSpPr txBox="1"/>
            <p:nvPr/>
          </p:nvSpPr>
          <p:spPr>
            <a:xfrm>
              <a:off x="26392" y="1450568"/>
              <a:ext cx="156944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20,000 </a:t>
              </a:r>
            </a:p>
          </p:txBody>
        </p:sp>
        <p:sp>
          <p:nvSpPr>
            <p:cNvPr id="15" name="TextBox 15"/>
            <p:cNvSpPr txBox="1"/>
            <p:nvPr/>
          </p:nvSpPr>
          <p:spPr>
            <a:xfrm>
              <a:off x="38695" y="2194902"/>
              <a:ext cx="1557139"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10,000 </a:t>
              </a:r>
            </a:p>
          </p:txBody>
        </p:sp>
        <p:sp>
          <p:nvSpPr>
            <p:cNvPr id="16" name="TextBox 16"/>
            <p:cNvSpPr txBox="1"/>
            <p:nvPr/>
          </p:nvSpPr>
          <p:spPr>
            <a:xfrm>
              <a:off x="1216422"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7" name="Group 17"/>
            <p:cNvGrpSpPr>
              <a:grpSpLocks noChangeAspect="1"/>
            </p:cNvGrpSpPr>
            <p:nvPr/>
          </p:nvGrpSpPr>
          <p:grpSpPr>
            <a:xfrm>
              <a:off x="1774050" y="1529487"/>
              <a:ext cx="8028121" cy="1836511"/>
              <a:chOff x="-24984" y="1290727"/>
              <a:chExt cx="8028121" cy="1836511"/>
            </a:xfrm>
          </p:grpSpPr>
          <p:sp>
            <p:nvSpPr>
              <p:cNvPr id="18" name="Freeform 18"/>
              <p:cNvSpPr/>
              <p:nvPr/>
            </p:nvSpPr>
            <p:spPr>
              <a:xfrm>
                <a:off x="-24984" y="1290727"/>
                <a:ext cx="1437111" cy="1686611"/>
              </a:xfrm>
              <a:custGeom>
                <a:avLst/>
                <a:gdLst/>
                <a:ahLst/>
                <a:cxnLst/>
                <a:rect l="l" t="t" r="r" b="b"/>
                <a:pathLst>
                  <a:path w="1462093" h="2685952">
                    <a:moveTo>
                      <a:pt x="0" y="2685952"/>
                    </a:moveTo>
                    <a:lnTo>
                      <a:pt x="0" y="116967"/>
                    </a:lnTo>
                    <a:cubicBezTo>
                      <a:pt x="0" y="52368"/>
                      <a:pt x="52368" y="0"/>
                      <a:pt x="116967" y="0"/>
                    </a:cubicBezTo>
                    <a:lnTo>
                      <a:pt x="1345125" y="0"/>
                    </a:lnTo>
                    <a:cubicBezTo>
                      <a:pt x="1409725" y="0"/>
                      <a:pt x="1462093" y="52368"/>
                      <a:pt x="1462093" y="116967"/>
                    </a:cubicBezTo>
                    <a:lnTo>
                      <a:pt x="1462093" y="2685952"/>
                    </a:lnTo>
                    <a:close/>
                  </a:path>
                </a:pathLst>
              </a:custGeom>
              <a:solidFill>
                <a:srgbClr val="105652"/>
              </a:solidFill>
            </p:spPr>
          </p:sp>
          <p:sp>
            <p:nvSpPr>
              <p:cNvPr id="19" name="Freeform 19"/>
              <p:cNvSpPr/>
              <p:nvPr/>
            </p:nvSpPr>
            <p:spPr>
              <a:xfrm>
                <a:off x="1685229" y="1781603"/>
                <a:ext cx="1362160" cy="1270682"/>
              </a:xfrm>
              <a:custGeom>
                <a:avLst/>
                <a:gdLst/>
                <a:ahLst/>
                <a:cxnLst/>
                <a:rect l="l" t="t" r="r" b="b"/>
                <a:pathLst>
                  <a:path w="1462093" h="1420585">
                    <a:moveTo>
                      <a:pt x="0" y="1420585"/>
                    </a:moveTo>
                    <a:lnTo>
                      <a:pt x="0" y="116968"/>
                    </a:lnTo>
                    <a:cubicBezTo>
                      <a:pt x="0" y="52368"/>
                      <a:pt x="52368" y="0"/>
                      <a:pt x="116967" y="0"/>
                    </a:cubicBezTo>
                    <a:lnTo>
                      <a:pt x="1345125" y="0"/>
                    </a:lnTo>
                    <a:cubicBezTo>
                      <a:pt x="1376147" y="0"/>
                      <a:pt x="1405898" y="12323"/>
                      <a:pt x="1427834" y="34259"/>
                    </a:cubicBezTo>
                    <a:cubicBezTo>
                      <a:pt x="1449769" y="56195"/>
                      <a:pt x="1462093" y="85946"/>
                      <a:pt x="1462093" y="116968"/>
                    </a:cubicBezTo>
                    <a:lnTo>
                      <a:pt x="1462093" y="1420585"/>
                    </a:lnTo>
                    <a:close/>
                  </a:path>
                </a:pathLst>
              </a:custGeom>
              <a:solidFill>
                <a:srgbClr val="105652"/>
              </a:solidFill>
            </p:spPr>
          </p:sp>
          <p:sp>
            <p:nvSpPr>
              <p:cNvPr id="20" name="Freeform 20"/>
              <p:cNvSpPr/>
              <p:nvPr/>
            </p:nvSpPr>
            <p:spPr>
              <a:xfrm>
                <a:off x="3245541" y="1881020"/>
                <a:ext cx="1312192" cy="1221233"/>
              </a:xfrm>
              <a:custGeom>
                <a:avLst/>
                <a:gdLst/>
                <a:ahLst/>
                <a:cxnLst/>
                <a:rect l="l" t="t" r="r" b="b"/>
                <a:pathLst>
                  <a:path w="1462093" h="1346151">
                    <a:moveTo>
                      <a:pt x="0" y="1346151"/>
                    </a:moveTo>
                    <a:lnTo>
                      <a:pt x="0" y="116967"/>
                    </a:lnTo>
                    <a:cubicBezTo>
                      <a:pt x="0" y="85945"/>
                      <a:pt x="12323" y="56194"/>
                      <a:pt x="34259" y="34258"/>
                    </a:cubicBezTo>
                    <a:cubicBezTo>
                      <a:pt x="56194" y="12323"/>
                      <a:pt x="85945" y="0"/>
                      <a:pt x="116967" y="0"/>
                    </a:cubicBezTo>
                    <a:lnTo>
                      <a:pt x="1345125" y="0"/>
                    </a:lnTo>
                    <a:cubicBezTo>
                      <a:pt x="1409724" y="0"/>
                      <a:pt x="1462092" y="52368"/>
                      <a:pt x="1462092" y="116967"/>
                    </a:cubicBezTo>
                    <a:lnTo>
                      <a:pt x="1462092" y="1346151"/>
                    </a:lnTo>
                    <a:close/>
                  </a:path>
                </a:pathLst>
              </a:custGeom>
              <a:solidFill>
                <a:srgbClr val="105652"/>
              </a:solidFill>
            </p:spPr>
          </p:sp>
          <p:sp>
            <p:nvSpPr>
              <p:cNvPr id="21" name="Freeform 21"/>
              <p:cNvSpPr/>
              <p:nvPr/>
            </p:nvSpPr>
            <p:spPr>
              <a:xfrm>
                <a:off x="4805849" y="2351571"/>
                <a:ext cx="1462093" cy="750683"/>
              </a:xfrm>
              <a:custGeom>
                <a:avLst/>
                <a:gdLst/>
                <a:ahLst/>
                <a:cxnLst/>
                <a:rect l="l" t="t" r="r" b="b"/>
                <a:pathLst>
                  <a:path w="1462093" h="750684">
                    <a:moveTo>
                      <a:pt x="0" y="750684"/>
                    </a:moveTo>
                    <a:lnTo>
                      <a:pt x="0" y="116967"/>
                    </a:lnTo>
                    <a:cubicBezTo>
                      <a:pt x="0" y="52368"/>
                      <a:pt x="52369" y="0"/>
                      <a:pt x="116968" y="0"/>
                    </a:cubicBezTo>
                    <a:lnTo>
                      <a:pt x="1345126" y="0"/>
                    </a:lnTo>
                    <a:cubicBezTo>
                      <a:pt x="1376147" y="0"/>
                      <a:pt x="1405899" y="12323"/>
                      <a:pt x="1427834" y="34259"/>
                    </a:cubicBezTo>
                    <a:cubicBezTo>
                      <a:pt x="1449770" y="56194"/>
                      <a:pt x="1462093" y="85945"/>
                      <a:pt x="1462093" y="116967"/>
                    </a:cubicBezTo>
                    <a:lnTo>
                      <a:pt x="1462093" y="750684"/>
                    </a:lnTo>
                    <a:close/>
                  </a:path>
                </a:pathLst>
              </a:custGeom>
              <a:solidFill>
                <a:srgbClr val="105652"/>
              </a:solidFill>
            </p:spPr>
          </p:sp>
          <p:sp>
            <p:nvSpPr>
              <p:cNvPr id="22" name="Freeform 22"/>
              <p:cNvSpPr/>
              <p:nvPr/>
            </p:nvSpPr>
            <p:spPr>
              <a:xfrm>
                <a:off x="6366160" y="2551439"/>
                <a:ext cx="1636977" cy="575799"/>
              </a:xfrm>
              <a:custGeom>
                <a:avLst/>
                <a:gdLst/>
                <a:ahLst/>
                <a:cxnLst/>
                <a:rect l="l" t="t" r="r" b="b"/>
                <a:pathLst>
                  <a:path w="1462093" h="750684">
                    <a:moveTo>
                      <a:pt x="0" y="750684"/>
                    </a:moveTo>
                    <a:lnTo>
                      <a:pt x="0" y="116967"/>
                    </a:lnTo>
                    <a:cubicBezTo>
                      <a:pt x="0" y="85945"/>
                      <a:pt x="12323" y="56194"/>
                      <a:pt x="34259" y="34259"/>
                    </a:cubicBezTo>
                    <a:cubicBezTo>
                      <a:pt x="56195" y="12323"/>
                      <a:pt x="85946" y="0"/>
                      <a:pt x="116968" y="0"/>
                    </a:cubicBezTo>
                    <a:lnTo>
                      <a:pt x="1345125" y="0"/>
                    </a:lnTo>
                    <a:cubicBezTo>
                      <a:pt x="1409725" y="0"/>
                      <a:pt x="1462093" y="52368"/>
                      <a:pt x="1462093" y="116967"/>
                    </a:cubicBezTo>
                    <a:lnTo>
                      <a:pt x="1462093" y="750684"/>
                    </a:lnTo>
                    <a:close/>
                  </a:path>
                </a:pathLst>
              </a:custGeom>
              <a:solidFill>
                <a:srgbClr val="105652"/>
              </a:solidFill>
            </p:spPr>
          </p:sp>
        </p:grpSp>
      </p:grpSp>
      <p:pic>
        <p:nvPicPr>
          <p:cNvPr id="24" name="Picture 24"/>
          <p:cNvPicPr>
            <a:picLocks noChangeAspect="1"/>
          </p:cNvPicPr>
          <p:nvPr/>
        </p:nvPicPr>
        <p:blipFill>
          <a:blip r:embed="rId2"/>
          <a:srcRect/>
          <a:stretch>
            <a:fillRect/>
          </a:stretch>
        </p:blipFill>
        <p:spPr>
          <a:xfrm>
            <a:off x="12771835" y="2259509"/>
            <a:ext cx="982177" cy="952414"/>
          </a:xfrm>
          <a:prstGeom prst="rect">
            <a:avLst/>
          </a:prstGeom>
        </p:spPr>
      </p:pic>
      <p:pic>
        <p:nvPicPr>
          <p:cNvPr id="25" name="Picture 25"/>
          <p:cNvPicPr>
            <a:picLocks noChangeAspect="1"/>
          </p:cNvPicPr>
          <p:nvPr/>
        </p:nvPicPr>
        <p:blipFill>
          <a:blip r:embed="rId3"/>
          <a:srcRect/>
          <a:stretch>
            <a:fillRect/>
          </a:stretch>
        </p:blipFill>
        <p:spPr>
          <a:xfrm>
            <a:off x="11083054" y="1603391"/>
            <a:ext cx="1697514" cy="1697514"/>
          </a:xfrm>
          <a:prstGeom prst="rect">
            <a:avLst/>
          </a:prstGeom>
        </p:spPr>
      </p:pic>
      <p:pic>
        <p:nvPicPr>
          <p:cNvPr id="26" name="Picture 26"/>
          <p:cNvPicPr>
            <a:picLocks noChangeAspect="1"/>
          </p:cNvPicPr>
          <p:nvPr/>
        </p:nvPicPr>
        <p:blipFill>
          <a:blip r:embed="rId4"/>
          <a:srcRect/>
          <a:stretch>
            <a:fillRect/>
          </a:stretch>
        </p:blipFill>
        <p:spPr>
          <a:xfrm>
            <a:off x="14730948" y="2536399"/>
            <a:ext cx="1506672" cy="1506672"/>
          </a:xfrm>
          <a:prstGeom prst="rect">
            <a:avLst/>
          </a:prstGeom>
        </p:spPr>
      </p:pic>
      <p:grpSp>
        <p:nvGrpSpPr>
          <p:cNvPr id="27" name="Group 27"/>
          <p:cNvGrpSpPr/>
          <p:nvPr/>
        </p:nvGrpSpPr>
        <p:grpSpPr>
          <a:xfrm>
            <a:off x="669952" y="6532392"/>
            <a:ext cx="8602485" cy="3200893"/>
            <a:chOff x="0" y="0"/>
            <a:chExt cx="11344438" cy="4221145"/>
          </a:xfrm>
        </p:grpSpPr>
        <p:sp>
          <p:nvSpPr>
            <p:cNvPr id="28" name="Freeform 28"/>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sp>
        <p:sp>
          <p:nvSpPr>
            <p:cNvPr id="29" name="Freeform 29"/>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sp>
      </p:grpSp>
      <p:sp>
        <p:nvSpPr>
          <p:cNvPr id="30" name="TextBox 30"/>
          <p:cNvSpPr txBox="1"/>
          <p:nvPr/>
        </p:nvSpPr>
        <p:spPr>
          <a:xfrm>
            <a:off x="1028712" y="4471989"/>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£33,700</a:t>
            </a:r>
            <a:endParaRPr lang="en-US" sz="9399">
              <a:solidFill>
                <a:srgbClr val="105652"/>
              </a:solidFill>
              <a:latin typeface="Bebas Neue Bold"/>
            </a:endParaRPr>
          </a:p>
        </p:txBody>
      </p:sp>
      <p:sp>
        <p:nvSpPr>
          <p:cNvPr id="31" name="TextBox 31"/>
          <p:cNvSpPr txBox="1"/>
          <p:nvPr/>
        </p:nvSpPr>
        <p:spPr>
          <a:xfrm>
            <a:off x="5327389" y="1721353"/>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60%</a:t>
            </a:r>
          </a:p>
        </p:txBody>
      </p:sp>
      <p:sp>
        <p:nvSpPr>
          <p:cNvPr id="32" name="TextBox 32"/>
          <p:cNvSpPr txBox="1"/>
          <p:nvPr/>
        </p:nvSpPr>
        <p:spPr>
          <a:xfrm>
            <a:off x="5327389" y="4471989"/>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5,400</a:t>
            </a:r>
          </a:p>
        </p:txBody>
      </p:sp>
      <p:sp>
        <p:nvSpPr>
          <p:cNvPr id="33" name="TextBox 33"/>
          <p:cNvSpPr txBox="1"/>
          <p:nvPr/>
        </p:nvSpPr>
        <p:spPr>
          <a:xfrm>
            <a:off x="1028700" y="3010516"/>
            <a:ext cx="203885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Jobs</a:t>
            </a:r>
          </a:p>
        </p:txBody>
      </p:sp>
      <p:sp>
        <p:nvSpPr>
          <p:cNvPr id="34" name="TextBox 34"/>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36" name="TextBox 36"/>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7" name="TextBox 37"/>
          <p:cNvSpPr txBox="1"/>
          <p:nvPr/>
        </p:nvSpPr>
        <p:spPr>
          <a:xfrm>
            <a:off x="1028700" y="331039"/>
            <a:ext cx="532743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Cambridge</a:t>
            </a:r>
          </a:p>
        </p:txBody>
      </p:sp>
      <p:sp>
        <p:nvSpPr>
          <p:cNvPr id="38" name="TextBox 38"/>
          <p:cNvSpPr txBox="1"/>
          <p:nvPr/>
        </p:nvSpPr>
        <p:spPr>
          <a:xfrm>
            <a:off x="1028700" y="1754155"/>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109,700</a:t>
            </a:r>
          </a:p>
        </p:txBody>
      </p:sp>
      <p:sp>
        <p:nvSpPr>
          <p:cNvPr id="39" name="TextBox 39"/>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cambridge</a:t>
            </a:r>
          </a:p>
        </p:txBody>
      </p:sp>
      <p:sp>
        <p:nvSpPr>
          <p:cNvPr id="40" name="TextBox 40"/>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sp>
        <p:nvSpPr>
          <p:cNvPr id="41" name="TextBox 41"/>
          <p:cNvSpPr txBox="1"/>
          <p:nvPr/>
        </p:nvSpPr>
        <p:spPr>
          <a:xfrm>
            <a:off x="1021769" y="7966958"/>
            <a:ext cx="2038869"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ASTRAZENECA</a:t>
            </a:r>
          </a:p>
        </p:txBody>
      </p:sp>
      <p:sp>
        <p:nvSpPr>
          <p:cNvPr id="42" name="TextBox 42"/>
          <p:cNvSpPr txBox="1"/>
          <p:nvPr/>
        </p:nvSpPr>
        <p:spPr>
          <a:xfrm>
            <a:off x="1021769" y="8788667"/>
            <a:ext cx="2038869"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UNIVERSITY OF CAMBRIDGE</a:t>
            </a:r>
          </a:p>
        </p:txBody>
      </p:sp>
      <p:sp>
        <p:nvSpPr>
          <p:cNvPr id="43" name="TextBox 43"/>
          <p:cNvSpPr txBox="1"/>
          <p:nvPr/>
        </p:nvSpPr>
        <p:spPr>
          <a:xfrm>
            <a:off x="2939081" y="7710246"/>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major global pharmaceutical company with a huge presence in Cambridge, with opportunities in life sciences, digital and research.</a:t>
            </a:r>
          </a:p>
        </p:txBody>
      </p:sp>
      <p:sp>
        <p:nvSpPr>
          <p:cNvPr id="44" name="TextBox 44"/>
          <p:cNvSpPr txBox="1"/>
          <p:nvPr/>
        </p:nvSpPr>
        <p:spPr>
          <a:xfrm>
            <a:off x="3060626" y="8749614"/>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one of the largest employers in Cambridge, with opportunities in professional services, digital, academia and student services including mental health support.</a:t>
            </a:r>
          </a:p>
        </p:txBody>
      </p:sp>
      <p:grpSp>
        <p:nvGrpSpPr>
          <p:cNvPr id="45" name="Group 45"/>
          <p:cNvGrpSpPr/>
          <p:nvPr/>
        </p:nvGrpSpPr>
        <p:grpSpPr>
          <a:xfrm>
            <a:off x="9909658" y="6522867"/>
            <a:ext cx="7742469" cy="3200893"/>
            <a:chOff x="0" y="0"/>
            <a:chExt cx="10210301" cy="4221145"/>
          </a:xfrm>
        </p:grpSpPr>
        <p:sp>
          <p:nvSpPr>
            <p:cNvPr id="46" name="Freeform 46"/>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sp>
        <p:sp>
          <p:nvSpPr>
            <p:cNvPr id="47" name="Freeform 47"/>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sp>
      </p:grpSp>
      <p:sp>
        <p:nvSpPr>
          <p:cNvPr id="48" name="TextBox 48"/>
          <p:cNvSpPr txBox="1"/>
          <p:nvPr/>
        </p:nvSpPr>
        <p:spPr>
          <a:xfrm>
            <a:off x="10077750" y="6760529"/>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EDUCATION</a:t>
            </a:r>
          </a:p>
        </p:txBody>
      </p:sp>
      <p:sp>
        <p:nvSpPr>
          <p:cNvPr id="49" name="TextBox 49"/>
          <p:cNvSpPr txBox="1"/>
          <p:nvPr/>
        </p:nvSpPr>
        <p:spPr>
          <a:xfrm>
            <a:off x="10063619" y="7283818"/>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HEALTH</a:t>
            </a:r>
          </a:p>
        </p:txBody>
      </p:sp>
      <p:sp>
        <p:nvSpPr>
          <p:cNvPr id="50" name="TextBox 50"/>
          <p:cNvSpPr txBox="1"/>
          <p:nvPr/>
        </p:nvSpPr>
        <p:spPr>
          <a:xfrm>
            <a:off x="11931811" y="6771973"/>
            <a:ext cx="5598711"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teaching, teaching assistants</a:t>
            </a:r>
          </a:p>
        </p:txBody>
      </p:sp>
      <p:sp>
        <p:nvSpPr>
          <p:cNvPr id="51" name="TextBox 51"/>
          <p:cNvSpPr txBox="1"/>
          <p:nvPr/>
        </p:nvSpPr>
        <p:spPr>
          <a:xfrm>
            <a:off x="11931811" y="7300905"/>
            <a:ext cx="5598711"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nursing, social care, medical practitioners</a:t>
            </a:r>
          </a:p>
        </p:txBody>
      </p:sp>
      <p:sp>
        <p:nvSpPr>
          <p:cNvPr id="52" name="TextBox 52"/>
          <p:cNvSpPr txBox="1"/>
          <p:nvPr/>
        </p:nvSpPr>
        <p:spPr>
          <a:xfrm>
            <a:off x="10063619" y="7826156"/>
            <a:ext cx="1868192"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PROFESSIONAL SERVICES</a:t>
            </a:r>
          </a:p>
        </p:txBody>
      </p:sp>
      <p:sp>
        <p:nvSpPr>
          <p:cNvPr id="53" name="TextBox 53"/>
          <p:cNvSpPr txBox="1"/>
          <p:nvPr/>
        </p:nvSpPr>
        <p:spPr>
          <a:xfrm>
            <a:off x="10063619" y="8726436"/>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HOSPITALITY</a:t>
            </a:r>
          </a:p>
        </p:txBody>
      </p:sp>
      <p:sp>
        <p:nvSpPr>
          <p:cNvPr id="54" name="TextBox 54"/>
          <p:cNvSpPr txBox="1"/>
          <p:nvPr/>
        </p:nvSpPr>
        <p:spPr>
          <a:xfrm>
            <a:off x="10077750" y="9207767"/>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DIGITAL</a:t>
            </a:r>
          </a:p>
        </p:txBody>
      </p:sp>
      <p:sp>
        <p:nvSpPr>
          <p:cNvPr id="55" name="TextBox 55"/>
          <p:cNvSpPr txBox="1"/>
          <p:nvPr/>
        </p:nvSpPr>
        <p:spPr>
          <a:xfrm>
            <a:off x="11931811" y="8026933"/>
            <a:ext cx="5598711"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engineering, law, science, technology</a:t>
            </a:r>
          </a:p>
        </p:txBody>
      </p:sp>
      <p:sp>
        <p:nvSpPr>
          <p:cNvPr id="57" name="TextBox 57"/>
          <p:cNvSpPr txBox="1"/>
          <p:nvPr/>
        </p:nvSpPr>
        <p:spPr>
          <a:xfrm>
            <a:off x="11875598" y="8751077"/>
            <a:ext cx="5598711" cy="231394"/>
          </a:xfrm>
          <a:prstGeom prst="rect">
            <a:avLst/>
          </a:prstGeom>
        </p:spPr>
        <p:txBody>
          <a:bodyPr lIns="0" tIns="0" rIns="0" bIns="0" rtlCol="0" anchor="t">
            <a:spAutoFit/>
          </a:bodyPr>
          <a:lstStyle/>
          <a:p>
            <a:pPr>
              <a:lnSpc>
                <a:spcPts val="1945"/>
              </a:lnSpc>
            </a:pPr>
            <a:r>
              <a:rPr lang="en-US" sz="1350">
                <a:solidFill>
                  <a:srgbClr val="000000"/>
                </a:solidFill>
                <a:latin typeface="Canva Sans 1"/>
              </a:rPr>
              <a:t>Including: food and accommodation services</a:t>
            </a:r>
            <a:endParaRPr lang="en-US" sz="1389">
              <a:solidFill>
                <a:srgbClr val="000000"/>
              </a:solidFill>
              <a:latin typeface="Canva Sans 1"/>
            </a:endParaRPr>
          </a:p>
        </p:txBody>
      </p:sp>
      <p:pic>
        <p:nvPicPr>
          <p:cNvPr id="58" name="Picture 58"/>
          <p:cNvPicPr>
            <a:picLocks noChangeAspect="1"/>
          </p:cNvPicPr>
          <p:nvPr/>
        </p:nvPicPr>
        <p:blipFill>
          <a:blip r:embed="rId5"/>
          <a:srcRect/>
          <a:stretch>
            <a:fillRect/>
          </a:stretch>
        </p:blipFill>
        <p:spPr>
          <a:xfrm>
            <a:off x="13864705" y="2489537"/>
            <a:ext cx="870475" cy="870475"/>
          </a:xfrm>
          <a:prstGeom prst="rect">
            <a:avLst/>
          </a:prstGeom>
        </p:spPr>
      </p:pic>
      <p:sp>
        <p:nvSpPr>
          <p:cNvPr id="59" name="TextBox 59"/>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64" name="TextBox 50">
            <a:extLst>
              <a:ext uri="{FF2B5EF4-FFF2-40B4-BE49-F238E27FC236}">
                <a16:creationId xmlns:a16="http://schemas.microsoft.com/office/drawing/2014/main" id="{A6BD5BEC-334C-9539-330C-C4984D79EC63}"/>
              </a:ext>
            </a:extLst>
          </p:cNvPr>
          <p:cNvSpPr txBox="1"/>
          <p:nvPr/>
        </p:nvSpPr>
        <p:spPr>
          <a:xfrm>
            <a:off x="11932298" y="9304560"/>
            <a:ext cx="5233619"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data science, IT, digital marketing</a:t>
            </a:r>
          </a:p>
        </p:txBody>
      </p:sp>
      <p:pic>
        <p:nvPicPr>
          <p:cNvPr id="66" name="Picture 54" descr="A computer mouse with a cord&#10;&#10;Description automatically generated">
            <a:extLst>
              <a:ext uri="{FF2B5EF4-FFF2-40B4-BE49-F238E27FC236}">
                <a16:creationId xmlns:a16="http://schemas.microsoft.com/office/drawing/2014/main" id="{654F5DC1-E525-BA7B-CC27-02001D81FCD6}"/>
              </a:ext>
            </a:extLst>
          </p:cNvPr>
          <p:cNvPicPr>
            <a:picLocks noChangeAspect="1"/>
          </p:cNvPicPr>
          <p:nvPr/>
        </p:nvPicPr>
        <p:blipFill>
          <a:blip r:embed="rId6"/>
          <a:srcRect/>
          <a:stretch>
            <a:fillRect/>
          </a:stretch>
        </p:blipFill>
        <p:spPr>
          <a:xfrm>
            <a:off x="16231706" y="2760592"/>
            <a:ext cx="1427756" cy="1427756"/>
          </a:xfrm>
          <a:prstGeom prst="rect">
            <a:avLst/>
          </a:prstGeom>
        </p:spPr>
      </p:pic>
      <p:sp>
        <p:nvSpPr>
          <p:cNvPr id="56" name="TextBox 58">
            <a:extLst>
              <a:ext uri="{FF2B5EF4-FFF2-40B4-BE49-F238E27FC236}">
                <a16:creationId xmlns:a16="http://schemas.microsoft.com/office/drawing/2014/main" id="{4F0CAE05-F7AD-98C2-F33A-C916883C870A}"/>
              </a:ext>
            </a:extLst>
          </p:cNvPr>
          <p:cNvSpPr txBox="1"/>
          <p:nvPr/>
        </p:nvSpPr>
        <p:spPr>
          <a:xfrm>
            <a:off x="5327389" y="2959455"/>
            <a:ext cx="4566357" cy="938911"/>
          </a:xfrm>
          <a:prstGeom prst="rect">
            <a:avLst/>
          </a:prstGeom>
        </p:spPr>
        <p:txBody>
          <a:bodyPr wrap="square"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61" name="TextBox 40">
            <a:extLst>
              <a:ext uri="{FF2B5EF4-FFF2-40B4-BE49-F238E27FC236}">
                <a16:creationId xmlns:a16="http://schemas.microsoft.com/office/drawing/2014/main" id="{481C43E6-921E-B417-C464-5160B5A0E83C}"/>
              </a:ext>
            </a:extLst>
          </p:cNvPr>
          <p:cNvSpPr txBox="1"/>
          <p:nvPr/>
        </p:nvSpPr>
        <p:spPr>
          <a:xfrm>
            <a:off x="10884173" y="9854414"/>
            <a:ext cx="7043377" cy="203261"/>
          </a:xfrm>
          <a:prstGeom prst="rect">
            <a:avLst/>
          </a:prstGeom>
        </p:spPr>
        <p:txBody>
          <a:bodyPr lIns="0" tIns="0" rIns="0" bIns="0" rtlCol="0" anchor="t">
            <a:spAutoFit/>
          </a:bodyPr>
          <a:lstStyle/>
          <a:p>
            <a:pPr algn="r">
              <a:lnSpc>
                <a:spcPts val="1680"/>
              </a:lnSpc>
            </a:pPr>
            <a:r>
              <a:rPr lang="en-US" sz="1200" dirty="0">
                <a:solidFill>
                  <a:srgbClr val="000000"/>
                </a:solidFill>
                <a:latin typeface="Canva Sans 1"/>
              </a:rPr>
              <a:t>Sources: </a:t>
            </a:r>
            <a:r>
              <a:rPr lang="en-US" sz="1200" dirty="0" err="1">
                <a:solidFill>
                  <a:srgbClr val="000000"/>
                </a:solidFill>
                <a:latin typeface="Canva Sans 1"/>
              </a:rPr>
              <a:t>Lightcast</a:t>
            </a:r>
            <a:r>
              <a:rPr lang="en-US" sz="1200" dirty="0">
                <a:solidFill>
                  <a:srgbClr val="000000"/>
                </a:solidFill>
                <a:latin typeface="Canva Sans 1"/>
              </a:rPr>
              <a:t>, Parliament UK</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sp>
      <p:grpSp>
        <p:nvGrpSpPr>
          <p:cNvPr id="6" name="Group 6"/>
          <p:cNvGrpSpPr/>
          <p:nvPr/>
        </p:nvGrpSpPr>
        <p:grpSpPr>
          <a:xfrm>
            <a:off x="10097545" y="1810479"/>
            <a:ext cx="7256885" cy="3711450"/>
            <a:chOff x="0" y="-38100"/>
            <a:chExt cx="9675846" cy="4948599"/>
          </a:xfrm>
        </p:grpSpPr>
        <p:sp>
          <p:nvSpPr>
            <p:cNvPr id="7" name="TextBox 7"/>
            <p:cNvSpPr txBox="1"/>
            <p:nvPr/>
          </p:nvSpPr>
          <p:spPr>
            <a:xfrm rot="-2700000">
              <a:off x="1674289" y="3794676"/>
              <a:ext cx="115371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a:t>
              </a:r>
            </a:p>
          </p:txBody>
        </p:sp>
        <p:sp>
          <p:nvSpPr>
            <p:cNvPr id="8" name="TextBox 8"/>
            <p:cNvSpPr txBox="1"/>
            <p:nvPr/>
          </p:nvSpPr>
          <p:spPr>
            <a:xfrm rot="-2700000">
              <a:off x="3042866" y="3894792"/>
              <a:ext cx="143688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Health </a:t>
              </a:r>
            </a:p>
          </p:txBody>
        </p:sp>
        <p:sp>
          <p:nvSpPr>
            <p:cNvPr id="9" name="TextBox 9"/>
            <p:cNvSpPr txBox="1"/>
            <p:nvPr/>
          </p:nvSpPr>
          <p:spPr>
            <a:xfrm rot="18900000">
              <a:off x="4776692" y="3792906"/>
              <a:ext cx="1513320" cy="541944"/>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Admin</a:t>
              </a:r>
            </a:p>
          </p:txBody>
        </p:sp>
        <p:sp>
          <p:nvSpPr>
            <p:cNvPr id="10" name="TextBox 10"/>
            <p:cNvSpPr txBox="1"/>
            <p:nvPr/>
          </p:nvSpPr>
          <p:spPr>
            <a:xfrm rot="-2700000">
              <a:off x="5735643" y="4113405"/>
              <a:ext cx="2055217"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Transport </a:t>
              </a:r>
            </a:p>
          </p:txBody>
        </p:sp>
        <p:sp>
          <p:nvSpPr>
            <p:cNvPr id="11" name="TextBox 11"/>
            <p:cNvSpPr txBox="1"/>
            <p:nvPr/>
          </p:nvSpPr>
          <p:spPr>
            <a:xfrm rot="18900000">
              <a:off x="6586041" y="4368555"/>
              <a:ext cx="3037837" cy="541944"/>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Manufacturing</a:t>
              </a:r>
            </a:p>
          </p:txBody>
        </p:sp>
        <p:sp>
          <p:nvSpPr>
            <p:cNvPr id="12" name="TextBox 12"/>
            <p:cNvSpPr txBox="1"/>
            <p:nvPr/>
          </p:nvSpPr>
          <p:spPr>
            <a:xfrm>
              <a:off x="39092" y="-38100"/>
              <a:ext cx="1530350"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25,000 </a:t>
              </a:r>
            </a:p>
          </p:txBody>
        </p:sp>
        <p:sp>
          <p:nvSpPr>
            <p:cNvPr id="13" name="TextBox 13"/>
            <p:cNvSpPr txBox="1"/>
            <p:nvPr/>
          </p:nvSpPr>
          <p:spPr>
            <a:xfrm>
              <a:off x="0" y="557367"/>
              <a:ext cx="156944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20,000 </a:t>
              </a:r>
            </a:p>
          </p:txBody>
        </p:sp>
        <p:sp>
          <p:nvSpPr>
            <p:cNvPr id="14" name="TextBox 14"/>
            <p:cNvSpPr txBox="1"/>
            <p:nvPr/>
          </p:nvSpPr>
          <p:spPr>
            <a:xfrm>
              <a:off x="51395" y="1152834"/>
              <a:ext cx="151804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15,000 </a:t>
              </a:r>
            </a:p>
          </p:txBody>
        </p:sp>
        <p:sp>
          <p:nvSpPr>
            <p:cNvPr id="15" name="TextBox 15"/>
            <p:cNvSpPr txBox="1"/>
            <p:nvPr/>
          </p:nvSpPr>
          <p:spPr>
            <a:xfrm>
              <a:off x="12303" y="1748301"/>
              <a:ext cx="1557139"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10,000 </a:t>
              </a:r>
            </a:p>
          </p:txBody>
        </p:sp>
        <p:sp>
          <p:nvSpPr>
            <p:cNvPr id="16" name="TextBox 16"/>
            <p:cNvSpPr txBox="1"/>
            <p:nvPr/>
          </p:nvSpPr>
          <p:spPr>
            <a:xfrm>
              <a:off x="265509" y="2343769"/>
              <a:ext cx="130393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5,000 </a:t>
              </a:r>
            </a:p>
          </p:txBody>
        </p:sp>
        <p:sp>
          <p:nvSpPr>
            <p:cNvPr id="17" name="TextBox 17"/>
            <p:cNvSpPr txBox="1"/>
            <p:nvPr/>
          </p:nvSpPr>
          <p:spPr>
            <a:xfrm>
              <a:off x="1190030"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8" name="Group 18"/>
            <p:cNvGrpSpPr>
              <a:grpSpLocks noChangeAspect="1"/>
            </p:cNvGrpSpPr>
            <p:nvPr/>
          </p:nvGrpSpPr>
          <p:grpSpPr>
            <a:xfrm>
              <a:off x="1772642" y="833701"/>
              <a:ext cx="7903204" cy="2382395"/>
              <a:chOff x="0" y="594941"/>
              <a:chExt cx="7903204" cy="2382395"/>
            </a:xfrm>
          </p:grpSpPr>
          <p:sp>
            <p:nvSpPr>
              <p:cNvPr id="19" name="Freeform 19"/>
              <p:cNvSpPr/>
              <p:nvPr/>
            </p:nvSpPr>
            <p:spPr>
              <a:xfrm>
                <a:off x="0" y="594941"/>
                <a:ext cx="1437111" cy="2307444"/>
              </a:xfrm>
              <a:custGeom>
                <a:avLst/>
                <a:gdLst/>
                <a:ahLst/>
                <a:cxnLst/>
                <a:rect l="l" t="t" r="r" b="b"/>
                <a:pathLst>
                  <a:path w="1462093" h="2507312">
                    <a:moveTo>
                      <a:pt x="0" y="2507312"/>
                    </a:moveTo>
                    <a:lnTo>
                      <a:pt x="0" y="116967"/>
                    </a:lnTo>
                    <a:cubicBezTo>
                      <a:pt x="0" y="52368"/>
                      <a:pt x="52368" y="0"/>
                      <a:pt x="116967" y="0"/>
                    </a:cubicBezTo>
                    <a:lnTo>
                      <a:pt x="1345125" y="0"/>
                    </a:lnTo>
                    <a:cubicBezTo>
                      <a:pt x="1409725" y="0"/>
                      <a:pt x="1462093" y="52368"/>
                      <a:pt x="1462093" y="116967"/>
                    </a:cubicBezTo>
                    <a:lnTo>
                      <a:pt x="1462093" y="2507312"/>
                    </a:lnTo>
                    <a:close/>
                  </a:path>
                </a:pathLst>
              </a:custGeom>
              <a:solidFill>
                <a:srgbClr val="105652"/>
              </a:solidFill>
            </p:spPr>
          </p:sp>
          <p:sp>
            <p:nvSpPr>
              <p:cNvPr id="20" name="Freeform 20"/>
              <p:cNvSpPr/>
              <p:nvPr/>
            </p:nvSpPr>
            <p:spPr>
              <a:xfrm>
                <a:off x="1685229" y="859797"/>
                <a:ext cx="1387143" cy="2042587"/>
              </a:xfrm>
              <a:custGeom>
                <a:avLst/>
                <a:gdLst/>
                <a:ahLst/>
                <a:cxnLst/>
                <a:rect l="l" t="t" r="r" b="b"/>
                <a:pathLst>
                  <a:path w="1462093" h="1792751">
                    <a:moveTo>
                      <a:pt x="0" y="1792752"/>
                    </a:moveTo>
                    <a:lnTo>
                      <a:pt x="0" y="116968"/>
                    </a:lnTo>
                    <a:cubicBezTo>
                      <a:pt x="0" y="52368"/>
                      <a:pt x="52368" y="0"/>
                      <a:pt x="116967" y="0"/>
                    </a:cubicBezTo>
                    <a:lnTo>
                      <a:pt x="1345125" y="0"/>
                    </a:lnTo>
                    <a:cubicBezTo>
                      <a:pt x="1376147" y="0"/>
                      <a:pt x="1405898" y="12324"/>
                      <a:pt x="1427834" y="34259"/>
                    </a:cubicBezTo>
                    <a:cubicBezTo>
                      <a:pt x="1449769" y="56195"/>
                      <a:pt x="1462093" y="85946"/>
                      <a:pt x="1462093" y="116968"/>
                    </a:cubicBezTo>
                    <a:lnTo>
                      <a:pt x="1462093" y="1792752"/>
                    </a:lnTo>
                    <a:close/>
                  </a:path>
                </a:pathLst>
              </a:custGeom>
              <a:solidFill>
                <a:srgbClr val="105652"/>
              </a:solidFill>
            </p:spPr>
          </p:sp>
          <p:sp>
            <p:nvSpPr>
              <p:cNvPr id="21" name="Freeform 21"/>
              <p:cNvSpPr/>
              <p:nvPr/>
            </p:nvSpPr>
            <p:spPr>
              <a:xfrm>
                <a:off x="3220556" y="1422771"/>
                <a:ext cx="1462093" cy="1554565"/>
              </a:xfrm>
              <a:custGeom>
                <a:avLst/>
                <a:gdLst/>
                <a:ahLst/>
                <a:cxnLst/>
                <a:rect l="l" t="t" r="r" b="b"/>
                <a:pathLst>
                  <a:path w="1462093" h="1554565">
                    <a:moveTo>
                      <a:pt x="0" y="1554565"/>
                    </a:moveTo>
                    <a:lnTo>
                      <a:pt x="0" y="116968"/>
                    </a:lnTo>
                    <a:cubicBezTo>
                      <a:pt x="0" y="85946"/>
                      <a:pt x="12323" y="56195"/>
                      <a:pt x="34259" y="34259"/>
                    </a:cubicBezTo>
                    <a:cubicBezTo>
                      <a:pt x="56194" y="12323"/>
                      <a:pt x="85945" y="0"/>
                      <a:pt x="116967" y="0"/>
                    </a:cubicBezTo>
                    <a:lnTo>
                      <a:pt x="1345125" y="0"/>
                    </a:lnTo>
                    <a:cubicBezTo>
                      <a:pt x="1409724" y="0"/>
                      <a:pt x="1462092" y="52368"/>
                      <a:pt x="1462092" y="116968"/>
                    </a:cubicBezTo>
                    <a:lnTo>
                      <a:pt x="1462092" y="1554565"/>
                    </a:lnTo>
                    <a:close/>
                  </a:path>
                </a:pathLst>
              </a:custGeom>
              <a:solidFill>
                <a:srgbClr val="105652"/>
              </a:solidFill>
            </p:spPr>
          </p:sp>
          <p:sp>
            <p:nvSpPr>
              <p:cNvPr id="22" name="Freeform 22"/>
              <p:cNvSpPr/>
              <p:nvPr/>
            </p:nvSpPr>
            <p:spPr>
              <a:xfrm>
                <a:off x="4780867" y="1743419"/>
                <a:ext cx="1412127" cy="1158965"/>
              </a:xfrm>
              <a:custGeom>
                <a:avLst/>
                <a:gdLst/>
                <a:ahLst/>
                <a:cxnLst/>
                <a:rect l="l" t="t" r="r" b="b"/>
                <a:pathLst>
                  <a:path w="1462093" h="959097">
                    <a:moveTo>
                      <a:pt x="0" y="959098"/>
                    </a:moveTo>
                    <a:lnTo>
                      <a:pt x="0" y="116968"/>
                    </a:lnTo>
                    <a:cubicBezTo>
                      <a:pt x="0" y="52368"/>
                      <a:pt x="52369" y="0"/>
                      <a:pt x="116968" y="0"/>
                    </a:cubicBezTo>
                    <a:lnTo>
                      <a:pt x="1345126" y="0"/>
                    </a:lnTo>
                    <a:cubicBezTo>
                      <a:pt x="1376147" y="0"/>
                      <a:pt x="1405899" y="12324"/>
                      <a:pt x="1427834" y="34259"/>
                    </a:cubicBezTo>
                    <a:cubicBezTo>
                      <a:pt x="1449770" y="56195"/>
                      <a:pt x="1462093" y="85946"/>
                      <a:pt x="1462093" y="116968"/>
                    </a:cubicBezTo>
                    <a:lnTo>
                      <a:pt x="1462093" y="959098"/>
                    </a:lnTo>
                    <a:close/>
                  </a:path>
                </a:pathLst>
              </a:custGeom>
              <a:solidFill>
                <a:srgbClr val="105652"/>
              </a:solidFill>
            </p:spPr>
          </p:sp>
          <p:sp>
            <p:nvSpPr>
              <p:cNvPr id="23" name="Freeform 23"/>
              <p:cNvSpPr/>
              <p:nvPr/>
            </p:nvSpPr>
            <p:spPr>
              <a:xfrm>
                <a:off x="6441111" y="2018238"/>
                <a:ext cx="1462093" cy="959097"/>
              </a:xfrm>
              <a:custGeom>
                <a:avLst/>
                <a:gdLst/>
                <a:ahLst/>
                <a:cxnLst/>
                <a:rect l="l" t="t" r="r" b="b"/>
                <a:pathLst>
                  <a:path w="1462093" h="959097">
                    <a:moveTo>
                      <a:pt x="0" y="959098"/>
                    </a:moveTo>
                    <a:lnTo>
                      <a:pt x="0" y="116968"/>
                    </a:lnTo>
                    <a:cubicBezTo>
                      <a:pt x="0" y="85946"/>
                      <a:pt x="12323" y="56195"/>
                      <a:pt x="34259" y="34259"/>
                    </a:cubicBezTo>
                    <a:cubicBezTo>
                      <a:pt x="56195" y="12324"/>
                      <a:pt x="85946" y="0"/>
                      <a:pt x="116968" y="0"/>
                    </a:cubicBezTo>
                    <a:lnTo>
                      <a:pt x="1345125" y="0"/>
                    </a:lnTo>
                    <a:cubicBezTo>
                      <a:pt x="1409725" y="0"/>
                      <a:pt x="1462093" y="52368"/>
                      <a:pt x="1462093" y="116968"/>
                    </a:cubicBezTo>
                    <a:lnTo>
                      <a:pt x="1462093" y="959098"/>
                    </a:lnTo>
                    <a:close/>
                  </a:path>
                </a:pathLst>
              </a:custGeom>
              <a:solidFill>
                <a:srgbClr val="105652"/>
              </a:solidFill>
            </p:spPr>
          </p:sp>
        </p:grpSp>
      </p:grpSp>
      <p:pic>
        <p:nvPicPr>
          <p:cNvPr id="24" name="Picture 24"/>
          <p:cNvPicPr>
            <a:picLocks noChangeAspect="1"/>
          </p:cNvPicPr>
          <p:nvPr/>
        </p:nvPicPr>
        <p:blipFill>
          <a:blip r:embed="rId2"/>
          <a:srcRect/>
          <a:stretch>
            <a:fillRect/>
          </a:stretch>
        </p:blipFill>
        <p:spPr>
          <a:xfrm>
            <a:off x="11383086" y="1319734"/>
            <a:ext cx="1097449" cy="1097449"/>
          </a:xfrm>
          <a:prstGeom prst="rect">
            <a:avLst/>
          </a:prstGeom>
        </p:spPr>
      </p:pic>
      <p:pic>
        <p:nvPicPr>
          <p:cNvPr id="25" name="Picture 25"/>
          <p:cNvPicPr>
            <a:picLocks noChangeAspect="1"/>
          </p:cNvPicPr>
          <p:nvPr/>
        </p:nvPicPr>
        <p:blipFill>
          <a:blip r:embed="rId3"/>
          <a:srcRect/>
          <a:stretch>
            <a:fillRect/>
          </a:stretch>
        </p:blipFill>
        <p:spPr>
          <a:xfrm>
            <a:off x="12753098" y="1615959"/>
            <a:ext cx="982177" cy="952414"/>
          </a:xfrm>
          <a:prstGeom prst="rect">
            <a:avLst/>
          </a:prstGeom>
        </p:spPr>
      </p:pic>
      <p:grpSp>
        <p:nvGrpSpPr>
          <p:cNvPr id="26" name="Group 26"/>
          <p:cNvGrpSpPr/>
          <p:nvPr/>
        </p:nvGrpSpPr>
        <p:grpSpPr>
          <a:xfrm>
            <a:off x="669952" y="6532392"/>
            <a:ext cx="8602485" cy="3200893"/>
            <a:chOff x="0" y="0"/>
            <a:chExt cx="11344438" cy="4221145"/>
          </a:xfrm>
        </p:grpSpPr>
        <p:sp>
          <p:nvSpPr>
            <p:cNvPr id="27" name="Freeform 27"/>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sp>
        <p:sp>
          <p:nvSpPr>
            <p:cNvPr id="28" name="Freeform 28"/>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sp>
      </p:grpSp>
      <p:sp>
        <p:nvSpPr>
          <p:cNvPr id="29" name="TextBox 29"/>
          <p:cNvSpPr txBox="1"/>
          <p:nvPr/>
        </p:nvSpPr>
        <p:spPr>
          <a:xfrm>
            <a:off x="1028712" y="4471989"/>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£31,000</a:t>
            </a:r>
            <a:endParaRPr lang="en-US" sz="9399">
              <a:solidFill>
                <a:srgbClr val="105652"/>
              </a:solidFill>
              <a:latin typeface="Bebas Neue Bold"/>
            </a:endParaRPr>
          </a:p>
        </p:txBody>
      </p:sp>
      <p:sp>
        <p:nvSpPr>
          <p:cNvPr id="30" name="TextBox 30"/>
          <p:cNvSpPr txBox="1"/>
          <p:nvPr/>
        </p:nvSpPr>
        <p:spPr>
          <a:xfrm>
            <a:off x="5327389" y="1721353"/>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24%</a:t>
            </a:r>
          </a:p>
        </p:txBody>
      </p:sp>
      <p:sp>
        <p:nvSpPr>
          <p:cNvPr id="31" name="TextBox 31"/>
          <p:cNvSpPr txBox="1"/>
          <p:nvPr/>
        </p:nvSpPr>
        <p:spPr>
          <a:xfrm>
            <a:off x="5327389" y="4471989"/>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9,300</a:t>
            </a:r>
            <a:endParaRPr lang="en-US" sz="9399">
              <a:solidFill>
                <a:srgbClr val="105652"/>
              </a:solidFill>
              <a:latin typeface="Bebas Neue Bold"/>
            </a:endParaRPr>
          </a:p>
        </p:txBody>
      </p:sp>
      <p:sp>
        <p:nvSpPr>
          <p:cNvPr id="32" name="TextBox 32"/>
          <p:cNvSpPr txBox="1"/>
          <p:nvPr/>
        </p:nvSpPr>
        <p:spPr>
          <a:xfrm>
            <a:off x="1028712" y="3009600"/>
            <a:ext cx="203885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Jobs</a:t>
            </a:r>
          </a:p>
        </p:txBody>
      </p:sp>
      <p:sp>
        <p:nvSpPr>
          <p:cNvPr id="33" name="TextBox 33"/>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34" name="TextBox 34"/>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5" name="TextBox 35"/>
          <p:cNvSpPr txBox="1"/>
          <p:nvPr/>
        </p:nvSpPr>
        <p:spPr>
          <a:xfrm>
            <a:off x="1028700" y="331039"/>
            <a:ext cx="532743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peterborough</a:t>
            </a:r>
          </a:p>
        </p:txBody>
      </p:sp>
      <p:sp>
        <p:nvSpPr>
          <p:cNvPr id="36" name="TextBox 36"/>
          <p:cNvSpPr txBox="1"/>
          <p:nvPr/>
        </p:nvSpPr>
        <p:spPr>
          <a:xfrm>
            <a:off x="1028700" y="1754155"/>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116,800</a:t>
            </a:r>
          </a:p>
        </p:txBody>
      </p:sp>
      <p:sp>
        <p:nvSpPr>
          <p:cNvPr id="37" name="TextBox 37"/>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PETERBOROUGH</a:t>
            </a:r>
          </a:p>
        </p:txBody>
      </p:sp>
      <p:sp>
        <p:nvSpPr>
          <p:cNvPr id="38" name="TextBox 38"/>
          <p:cNvSpPr txBox="1"/>
          <p:nvPr/>
        </p:nvSpPr>
        <p:spPr>
          <a:xfrm>
            <a:off x="1021769" y="7966958"/>
            <a:ext cx="2038869"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AMAZON</a:t>
            </a:r>
          </a:p>
        </p:txBody>
      </p:sp>
      <p:sp>
        <p:nvSpPr>
          <p:cNvPr id="39" name="TextBox 39"/>
          <p:cNvSpPr txBox="1"/>
          <p:nvPr/>
        </p:nvSpPr>
        <p:spPr>
          <a:xfrm>
            <a:off x="1021769" y="8988692"/>
            <a:ext cx="2038869"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LIDL</a:t>
            </a:r>
          </a:p>
        </p:txBody>
      </p:sp>
      <p:sp>
        <p:nvSpPr>
          <p:cNvPr id="40" name="TextBox 40"/>
          <p:cNvSpPr txBox="1"/>
          <p:nvPr/>
        </p:nvSpPr>
        <p:spPr>
          <a:xfrm>
            <a:off x="2939081" y="7710246"/>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one of the world's largest online retailers and service providers, employing almost 1.5 million people globally, with a major distribution centre in Peterborough.</a:t>
            </a:r>
          </a:p>
        </p:txBody>
      </p:sp>
      <p:sp>
        <p:nvSpPr>
          <p:cNvPr id="41" name="TextBox 41"/>
          <p:cNvSpPr txBox="1"/>
          <p:nvPr/>
        </p:nvSpPr>
        <p:spPr>
          <a:xfrm>
            <a:off x="3060638" y="8887727"/>
            <a:ext cx="6003138" cy="540385"/>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major European retailer, with a £70million warehouse in Peterborough, employing over 400 people.</a:t>
            </a:r>
          </a:p>
        </p:txBody>
      </p:sp>
      <p:grpSp>
        <p:nvGrpSpPr>
          <p:cNvPr id="42" name="Group 42"/>
          <p:cNvGrpSpPr/>
          <p:nvPr/>
        </p:nvGrpSpPr>
        <p:grpSpPr>
          <a:xfrm>
            <a:off x="9909658" y="6532392"/>
            <a:ext cx="7742469" cy="3200893"/>
            <a:chOff x="0" y="0"/>
            <a:chExt cx="10210301" cy="4221145"/>
          </a:xfrm>
        </p:grpSpPr>
        <p:sp>
          <p:nvSpPr>
            <p:cNvPr id="43" name="Freeform 43"/>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sp>
        <p:sp>
          <p:nvSpPr>
            <p:cNvPr id="44" name="Freeform 44"/>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sp>
      </p:grpSp>
      <p:sp>
        <p:nvSpPr>
          <p:cNvPr id="45" name="TextBox 45"/>
          <p:cNvSpPr txBox="1"/>
          <p:nvPr/>
        </p:nvSpPr>
        <p:spPr>
          <a:xfrm>
            <a:off x="10077750" y="6760529"/>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46" name="TextBox 46"/>
          <p:cNvSpPr txBox="1"/>
          <p:nvPr/>
        </p:nvSpPr>
        <p:spPr>
          <a:xfrm>
            <a:off x="10063619" y="7344826"/>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HEALTH</a:t>
            </a:r>
          </a:p>
        </p:txBody>
      </p:sp>
      <p:sp>
        <p:nvSpPr>
          <p:cNvPr id="47" name="TextBox 47"/>
          <p:cNvSpPr txBox="1"/>
          <p:nvPr/>
        </p:nvSpPr>
        <p:spPr>
          <a:xfrm>
            <a:off x="12437868" y="6791967"/>
            <a:ext cx="5092654"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sales, merchandising, logistics, customer service</a:t>
            </a:r>
          </a:p>
        </p:txBody>
      </p:sp>
      <p:sp>
        <p:nvSpPr>
          <p:cNvPr id="48" name="TextBox 48"/>
          <p:cNvSpPr txBox="1"/>
          <p:nvPr/>
        </p:nvSpPr>
        <p:spPr>
          <a:xfrm>
            <a:off x="12437868" y="7321097"/>
            <a:ext cx="5092654"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nursing, social care, medical practitioners</a:t>
            </a:r>
          </a:p>
        </p:txBody>
      </p:sp>
      <p:sp>
        <p:nvSpPr>
          <p:cNvPr id="49" name="TextBox 49"/>
          <p:cNvSpPr txBox="1"/>
          <p:nvPr/>
        </p:nvSpPr>
        <p:spPr>
          <a:xfrm>
            <a:off x="10063619" y="7930931"/>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ADMIN</a:t>
            </a:r>
          </a:p>
        </p:txBody>
      </p:sp>
      <p:sp>
        <p:nvSpPr>
          <p:cNvPr id="50" name="TextBox 50"/>
          <p:cNvSpPr txBox="1"/>
          <p:nvPr/>
        </p:nvSpPr>
        <p:spPr>
          <a:xfrm>
            <a:off x="10063619" y="8548001"/>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TRANSPORT</a:t>
            </a:r>
          </a:p>
        </p:txBody>
      </p:sp>
      <p:sp>
        <p:nvSpPr>
          <p:cNvPr id="51" name="TextBox 51"/>
          <p:cNvSpPr txBox="1"/>
          <p:nvPr/>
        </p:nvSpPr>
        <p:spPr>
          <a:xfrm>
            <a:off x="10077750" y="9136400"/>
            <a:ext cx="2141537"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MANUFACTURING</a:t>
            </a:r>
          </a:p>
        </p:txBody>
      </p:sp>
      <p:sp>
        <p:nvSpPr>
          <p:cNvPr id="52" name="TextBox 52"/>
          <p:cNvSpPr txBox="1"/>
          <p:nvPr/>
        </p:nvSpPr>
        <p:spPr>
          <a:xfrm>
            <a:off x="12437868" y="7907806"/>
            <a:ext cx="5092654"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secretary, receptionist, administration support</a:t>
            </a:r>
          </a:p>
        </p:txBody>
      </p:sp>
      <p:sp>
        <p:nvSpPr>
          <p:cNvPr id="53" name="TextBox 53"/>
          <p:cNvSpPr txBox="1"/>
          <p:nvPr/>
        </p:nvSpPr>
        <p:spPr>
          <a:xfrm>
            <a:off x="12437868" y="8513566"/>
            <a:ext cx="5092654"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haulage, distribution, delivery driver</a:t>
            </a:r>
          </a:p>
        </p:txBody>
      </p:sp>
      <p:sp>
        <p:nvSpPr>
          <p:cNvPr id="54" name="TextBox 54"/>
          <p:cNvSpPr txBox="1"/>
          <p:nvPr/>
        </p:nvSpPr>
        <p:spPr>
          <a:xfrm>
            <a:off x="12437868" y="9143632"/>
            <a:ext cx="5092654"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engineering, distribution, farming</a:t>
            </a:r>
          </a:p>
        </p:txBody>
      </p:sp>
      <p:pic>
        <p:nvPicPr>
          <p:cNvPr id="55" name="Picture 55"/>
          <p:cNvPicPr>
            <a:picLocks noChangeAspect="1"/>
          </p:cNvPicPr>
          <p:nvPr/>
        </p:nvPicPr>
        <p:blipFill>
          <a:blip r:embed="rId4"/>
          <a:srcRect/>
          <a:stretch>
            <a:fillRect/>
          </a:stretch>
        </p:blipFill>
        <p:spPr>
          <a:xfrm>
            <a:off x="13879456" y="2041525"/>
            <a:ext cx="933497" cy="1018190"/>
          </a:xfrm>
          <a:prstGeom prst="rect">
            <a:avLst/>
          </a:prstGeom>
        </p:spPr>
      </p:pic>
      <p:pic>
        <p:nvPicPr>
          <p:cNvPr id="56" name="Picture 56"/>
          <p:cNvPicPr>
            <a:picLocks noChangeAspect="1"/>
          </p:cNvPicPr>
          <p:nvPr/>
        </p:nvPicPr>
        <p:blipFill>
          <a:blip r:embed="rId5"/>
          <a:srcRect/>
          <a:stretch>
            <a:fillRect/>
          </a:stretch>
        </p:blipFill>
        <p:spPr>
          <a:xfrm>
            <a:off x="14994468" y="2172942"/>
            <a:ext cx="1003308" cy="905764"/>
          </a:xfrm>
          <a:prstGeom prst="rect">
            <a:avLst/>
          </a:prstGeom>
        </p:spPr>
      </p:pic>
      <p:pic>
        <p:nvPicPr>
          <p:cNvPr id="57" name="Picture 57"/>
          <p:cNvPicPr>
            <a:picLocks noChangeAspect="1"/>
          </p:cNvPicPr>
          <p:nvPr/>
        </p:nvPicPr>
        <p:blipFill>
          <a:blip r:embed="rId6"/>
          <a:srcRect/>
          <a:stretch>
            <a:fillRect/>
          </a:stretch>
        </p:blipFill>
        <p:spPr>
          <a:xfrm>
            <a:off x="16316336" y="2594940"/>
            <a:ext cx="942964" cy="929548"/>
          </a:xfrm>
          <a:prstGeom prst="rect">
            <a:avLst/>
          </a:prstGeom>
        </p:spPr>
      </p:pic>
      <p:sp>
        <p:nvSpPr>
          <p:cNvPr id="59" name="TextBox 59"/>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60" name="TextBox 60"/>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sp>
        <p:nvSpPr>
          <p:cNvPr id="62" name="TextBox 58">
            <a:extLst>
              <a:ext uri="{FF2B5EF4-FFF2-40B4-BE49-F238E27FC236}">
                <a16:creationId xmlns:a16="http://schemas.microsoft.com/office/drawing/2014/main" id="{2DCDCBDB-08FB-28CF-A1A1-5D69D7FB4695}"/>
              </a:ext>
            </a:extLst>
          </p:cNvPr>
          <p:cNvSpPr txBox="1"/>
          <p:nvPr/>
        </p:nvSpPr>
        <p:spPr>
          <a:xfrm>
            <a:off x="5327389" y="2959455"/>
            <a:ext cx="4566357" cy="938911"/>
          </a:xfrm>
          <a:prstGeom prst="rect">
            <a:avLst/>
          </a:prstGeom>
        </p:spPr>
        <p:txBody>
          <a:bodyPr wrap="square"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61" name="TextBox 40">
            <a:extLst>
              <a:ext uri="{FF2B5EF4-FFF2-40B4-BE49-F238E27FC236}">
                <a16:creationId xmlns:a16="http://schemas.microsoft.com/office/drawing/2014/main" id="{3E5A2110-C807-7AC7-CAC1-7D5A97FFAF8E}"/>
              </a:ext>
            </a:extLst>
          </p:cNvPr>
          <p:cNvSpPr txBox="1"/>
          <p:nvPr/>
        </p:nvSpPr>
        <p:spPr>
          <a:xfrm>
            <a:off x="10884173" y="9816939"/>
            <a:ext cx="7043377" cy="203261"/>
          </a:xfrm>
          <a:prstGeom prst="rect">
            <a:avLst/>
          </a:prstGeom>
        </p:spPr>
        <p:txBody>
          <a:bodyPr lIns="0" tIns="0" rIns="0" bIns="0" rtlCol="0" anchor="t">
            <a:spAutoFit/>
          </a:bodyPr>
          <a:lstStyle/>
          <a:p>
            <a:pPr algn="r">
              <a:lnSpc>
                <a:spcPts val="1680"/>
              </a:lnSpc>
            </a:pPr>
            <a:r>
              <a:rPr lang="en-US" sz="1200" dirty="0">
                <a:solidFill>
                  <a:srgbClr val="000000"/>
                </a:solidFill>
                <a:latin typeface="Canva Sans 1"/>
              </a:rPr>
              <a:t>Sources: </a:t>
            </a:r>
            <a:r>
              <a:rPr lang="en-US" sz="1200" dirty="0" err="1">
                <a:solidFill>
                  <a:srgbClr val="000000"/>
                </a:solidFill>
                <a:latin typeface="Canva Sans 1"/>
              </a:rPr>
              <a:t>Lightcast</a:t>
            </a:r>
            <a:r>
              <a:rPr lang="en-US" sz="1200" dirty="0">
                <a:solidFill>
                  <a:srgbClr val="000000"/>
                </a:solidFill>
                <a:latin typeface="Canva Sans 1"/>
              </a:rPr>
              <a:t>, Parliament UK</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sp>
      <p:grpSp>
        <p:nvGrpSpPr>
          <p:cNvPr id="6" name="Group 6"/>
          <p:cNvGrpSpPr/>
          <p:nvPr/>
        </p:nvGrpSpPr>
        <p:grpSpPr>
          <a:xfrm>
            <a:off x="10097545" y="1810479"/>
            <a:ext cx="7256885" cy="3712951"/>
            <a:chOff x="0" y="-38100"/>
            <a:chExt cx="9675846" cy="4950601"/>
          </a:xfrm>
        </p:grpSpPr>
        <p:sp>
          <p:nvSpPr>
            <p:cNvPr id="7" name="TextBox 7"/>
            <p:cNvSpPr txBox="1"/>
            <p:nvPr/>
          </p:nvSpPr>
          <p:spPr>
            <a:xfrm rot="-2700000">
              <a:off x="545731" y="4262140"/>
              <a:ext cx="2475905"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Professional</a:t>
              </a:r>
            </a:p>
          </p:txBody>
        </p:sp>
        <p:sp>
          <p:nvSpPr>
            <p:cNvPr id="8" name="TextBox 8"/>
            <p:cNvSpPr txBox="1"/>
            <p:nvPr/>
          </p:nvSpPr>
          <p:spPr>
            <a:xfrm rot="18900000">
              <a:off x="1777871" y="4370557"/>
              <a:ext cx="3137586" cy="541944"/>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Manufacturing</a:t>
              </a:r>
            </a:p>
          </p:txBody>
        </p:sp>
        <p:sp>
          <p:nvSpPr>
            <p:cNvPr id="9" name="TextBox 9"/>
            <p:cNvSpPr txBox="1"/>
            <p:nvPr/>
          </p:nvSpPr>
          <p:spPr>
            <a:xfrm rot="-2700000">
              <a:off x="4894845" y="3794676"/>
              <a:ext cx="115371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a:t>
              </a:r>
            </a:p>
          </p:txBody>
        </p:sp>
        <p:sp>
          <p:nvSpPr>
            <p:cNvPr id="10" name="TextBox 10"/>
            <p:cNvSpPr txBox="1"/>
            <p:nvPr/>
          </p:nvSpPr>
          <p:spPr>
            <a:xfrm rot="18900000">
              <a:off x="8254060" y="3896351"/>
              <a:ext cx="1299964"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Digital</a:t>
              </a:r>
            </a:p>
          </p:txBody>
        </p:sp>
        <p:sp>
          <p:nvSpPr>
            <p:cNvPr id="11" name="TextBox 11"/>
            <p:cNvSpPr txBox="1"/>
            <p:nvPr/>
          </p:nvSpPr>
          <p:spPr>
            <a:xfrm rot="18900000">
              <a:off x="6456493" y="3910872"/>
              <a:ext cx="1341041"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Health</a:t>
              </a:r>
            </a:p>
          </p:txBody>
        </p:sp>
        <p:sp>
          <p:nvSpPr>
            <p:cNvPr id="12" name="TextBox 12"/>
            <p:cNvSpPr txBox="1"/>
            <p:nvPr/>
          </p:nvSpPr>
          <p:spPr>
            <a:xfrm>
              <a:off x="0" y="-38100"/>
              <a:ext cx="156944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20,000 </a:t>
              </a:r>
            </a:p>
          </p:txBody>
        </p:sp>
        <p:sp>
          <p:nvSpPr>
            <p:cNvPr id="13" name="TextBox 13"/>
            <p:cNvSpPr txBox="1"/>
            <p:nvPr/>
          </p:nvSpPr>
          <p:spPr>
            <a:xfrm>
              <a:off x="51395" y="706234"/>
              <a:ext cx="151804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15,000 </a:t>
              </a:r>
            </a:p>
          </p:txBody>
        </p:sp>
        <p:sp>
          <p:nvSpPr>
            <p:cNvPr id="14" name="TextBox 14"/>
            <p:cNvSpPr txBox="1"/>
            <p:nvPr/>
          </p:nvSpPr>
          <p:spPr>
            <a:xfrm>
              <a:off x="12303" y="1450568"/>
              <a:ext cx="1557139"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10,000 </a:t>
              </a:r>
            </a:p>
          </p:txBody>
        </p:sp>
        <p:sp>
          <p:nvSpPr>
            <p:cNvPr id="15" name="TextBox 15"/>
            <p:cNvSpPr txBox="1"/>
            <p:nvPr/>
          </p:nvSpPr>
          <p:spPr>
            <a:xfrm>
              <a:off x="265509" y="2194902"/>
              <a:ext cx="130393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5,000 </a:t>
              </a:r>
            </a:p>
          </p:txBody>
        </p:sp>
        <p:sp>
          <p:nvSpPr>
            <p:cNvPr id="16" name="TextBox 16"/>
            <p:cNvSpPr txBox="1"/>
            <p:nvPr/>
          </p:nvSpPr>
          <p:spPr>
            <a:xfrm>
              <a:off x="1190030"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7" name="Group 17"/>
            <p:cNvGrpSpPr>
              <a:grpSpLocks noChangeAspect="1"/>
            </p:cNvGrpSpPr>
            <p:nvPr/>
          </p:nvGrpSpPr>
          <p:grpSpPr>
            <a:xfrm>
              <a:off x="1772642" y="232410"/>
              <a:ext cx="7903204" cy="2983686"/>
              <a:chOff x="0" y="-6350"/>
              <a:chExt cx="7903204" cy="2983686"/>
            </a:xfrm>
          </p:grpSpPr>
          <p:sp>
            <p:nvSpPr>
              <p:cNvPr id="18" name="Freeform 18"/>
              <p:cNvSpPr/>
              <p:nvPr/>
            </p:nvSpPr>
            <p:spPr>
              <a:xfrm>
                <a:off x="0" y="-6350"/>
                <a:ext cx="1462093" cy="2983686"/>
              </a:xfrm>
              <a:custGeom>
                <a:avLst/>
                <a:gdLst/>
                <a:ahLst/>
                <a:cxnLst/>
                <a:rect l="l" t="t" r="r" b="b"/>
                <a:pathLst>
                  <a:path w="1462093" h="2983686">
                    <a:moveTo>
                      <a:pt x="0" y="2983686"/>
                    </a:moveTo>
                    <a:lnTo>
                      <a:pt x="0" y="116967"/>
                    </a:lnTo>
                    <a:cubicBezTo>
                      <a:pt x="0" y="85946"/>
                      <a:pt x="12323" y="56195"/>
                      <a:pt x="34259" y="34259"/>
                    </a:cubicBezTo>
                    <a:cubicBezTo>
                      <a:pt x="56195" y="12323"/>
                      <a:pt x="85946" y="0"/>
                      <a:pt x="116967" y="0"/>
                    </a:cubicBezTo>
                    <a:lnTo>
                      <a:pt x="1345125" y="0"/>
                    </a:lnTo>
                    <a:cubicBezTo>
                      <a:pt x="1409725" y="0"/>
                      <a:pt x="1462093" y="52368"/>
                      <a:pt x="1462093" y="116967"/>
                    </a:cubicBezTo>
                    <a:lnTo>
                      <a:pt x="1462093" y="2983686"/>
                    </a:lnTo>
                    <a:close/>
                  </a:path>
                </a:pathLst>
              </a:custGeom>
              <a:solidFill>
                <a:srgbClr val="105652"/>
              </a:solidFill>
            </p:spPr>
          </p:sp>
          <p:sp>
            <p:nvSpPr>
              <p:cNvPr id="19" name="Freeform 19"/>
              <p:cNvSpPr/>
              <p:nvPr/>
            </p:nvSpPr>
            <p:spPr>
              <a:xfrm>
                <a:off x="1610278" y="1482318"/>
                <a:ext cx="1462093" cy="1495018"/>
              </a:xfrm>
              <a:custGeom>
                <a:avLst/>
                <a:gdLst/>
                <a:ahLst/>
                <a:cxnLst/>
                <a:rect l="l" t="t" r="r" b="b"/>
                <a:pathLst>
                  <a:path w="1462093" h="1495018">
                    <a:moveTo>
                      <a:pt x="0" y="1495018"/>
                    </a:moveTo>
                    <a:lnTo>
                      <a:pt x="0" y="116967"/>
                    </a:lnTo>
                    <a:cubicBezTo>
                      <a:pt x="0" y="52368"/>
                      <a:pt x="52368" y="0"/>
                      <a:pt x="116967" y="0"/>
                    </a:cubicBezTo>
                    <a:lnTo>
                      <a:pt x="1345125" y="0"/>
                    </a:lnTo>
                    <a:cubicBezTo>
                      <a:pt x="1376147" y="0"/>
                      <a:pt x="1405898" y="12323"/>
                      <a:pt x="1427834" y="34259"/>
                    </a:cubicBezTo>
                    <a:cubicBezTo>
                      <a:pt x="1449769" y="56194"/>
                      <a:pt x="1462093" y="85946"/>
                      <a:pt x="1462093" y="116967"/>
                    </a:cubicBezTo>
                    <a:lnTo>
                      <a:pt x="1462093" y="1495018"/>
                    </a:lnTo>
                    <a:close/>
                  </a:path>
                </a:pathLst>
              </a:custGeom>
              <a:solidFill>
                <a:srgbClr val="105652"/>
              </a:solidFill>
            </p:spPr>
          </p:sp>
          <p:sp>
            <p:nvSpPr>
              <p:cNvPr id="20" name="Freeform 20"/>
              <p:cNvSpPr/>
              <p:nvPr/>
            </p:nvSpPr>
            <p:spPr>
              <a:xfrm>
                <a:off x="3220556" y="1631185"/>
                <a:ext cx="1462093" cy="1346151"/>
              </a:xfrm>
              <a:custGeom>
                <a:avLst/>
                <a:gdLst/>
                <a:ahLst/>
                <a:cxnLst/>
                <a:rect l="l" t="t" r="r" b="b"/>
                <a:pathLst>
                  <a:path w="1462093" h="1346151">
                    <a:moveTo>
                      <a:pt x="0" y="1346151"/>
                    </a:moveTo>
                    <a:lnTo>
                      <a:pt x="0" y="116967"/>
                    </a:lnTo>
                    <a:cubicBezTo>
                      <a:pt x="0" y="85945"/>
                      <a:pt x="12323" y="56194"/>
                      <a:pt x="34259" y="34258"/>
                    </a:cubicBezTo>
                    <a:cubicBezTo>
                      <a:pt x="56194" y="12323"/>
                      <a:pt x="85945" y="0"/>
                      <a:pt x="116967" y="0"/>
                    </a:cubicBezTo>
                    <a:lnTo>
                      <a:pt x="1345125" y="0"/>
                    </a:lnTo>
                    <a:cubicBezTo>
                      <a:pt x="1409724" y="0"/>
                      <a:pt x="1462092" y="52368"/>
                      <a:pt x="1462092" y="116967"/>
                    </a:cubicBezTo>
                    <a:lnTo>
                      <a:pt x="1462092" y="1346151"/>
                    </a:lnTo>
                    <a:close/>
                  </a:path>
                </a:pathLst>
              </a:custGeom>
              <a:solidFill>
                <a:srgbClr val="105652"/>
              </a:solidFill>
            </p:spPr>
          </p:sp>
          <p:sp>
            <p:nvSpPr>
              <p:cNvPr id="21" name="Freeform 21"/>
              <p:cNvSpPr/>
              <p:nvPr/>
            </p:nvSpPr>
            <p:spPr>
              <a:xfrm>
                <a:off x="4830833" y="1780051"/>
                <a:ext cx="1462093" cy="1197284"/>
              </a:xfrm>
              <a:custGeom>
                <a:avLst/>
                <a:gdLst/>
                <a:ahLst/>
                <a:cxnLst/>
                <a:rect l="l" t="t" r="r" b="b"/>
                <a:pathLst>
                  <a:path w="1462093" h="1197284">
                    <a:moveTo>
                      <a:pt x="0" y="1197285"/>
                    </a:moveTo>
                    <a:lnTo>
                      <a:pt x="0" y="116968"/>
                    </a:lnTo>
                    <a:cubicBezTo>
                      <a:pt x="0" y="52369"/>
                      <a:pt x="52369" y="0"/>
                      <a:pt x="116968" y="0"/>
                    </a:cubicBezTo>
                    <a:lnTo>
                      <a:pt x="1345126" y="0"/>
                    </a:lnTo>
                    <a:cubicBezTo>
                      <a:pt x="1376147" y="0"/>
                      <a:pt x="1405899" y="12324"/>
                      <a:pt x="1427834" y="34259"/>
                    </a:cubicBezTo>
                    <a:cubicBezTo>
                      <a:pt x="1449770" y="56195"/>
                      <a:pt x="1462093" y="85946"/>
                      <a:pt x="1462093" y="116968"/>
                    </a:cubicBezTo>
                    <a:lnTo>
                      <a:pt x="1462093" y="1197285"/>
                    </a:lnTo>
                    <a:close/>
                  </a:path>
                </a:pathLst>
              </a:custGeom>
              <a:solidFill>
                <a:srgbClr val="105652"/>
              </a:solidFill>
            </p:spPr>
          </p:sp>
          <p:sp>
            <p:nvSpPr>
              <p:cNvPr id="22" name="Freeform 22"/>
              <p:cNvSpPr/>
              <p:nvPr/>
            </p:nvSpPr>
            <p:spPr>
              <a:xfrm>
                <a:off x="6441111" y="1780051"/>
                <a:ext cx="1462093" cy="1197284"/>
              </a:xfrm>
              <a:custGeom>
                <a:avLst/>
                <a:gdLst/>
                <a:ahLst/>
                <a:cxnLst/>
                <a:rect l="l" t="t" r="r" b="b"/>
                <a:pathLst>
                  <a:path w="1462093" h="1197284">
                    <a:moveTo>
                      <a:pt x="0" y="1197285"/>
                    </a:moveTo>
                    <a:lnTo>
                      <a:pt x="0" y="116968"/>
                    </a:lnTo>
                    <a:cubicBezTo>
                      <a:pt x="0" y="85946"/>
                      <a:pt x="12323" y="56195"/>
                      <a:pt x="34259" y="34259"/>
                    </a:cubicBezTo>
                    <a:cubicBezTo>
                      <a:pt x="56195" y="12324"/>
                      <a:pt x="85946" y="0"/>
                      <a:pt x="116968" y="0"/>
                    </a:cubicBezTo>
                    <a:lnTo>
                      <a:pt x="1345125" y="0"/>
                    </a:lnTo>
                    <a:cubicBezTo>
                      <a:pt x="1409725" y="0"/>
                      <a:pt x="1462093" y="52369"/>
                      <a:pt x="1462093" y="116968"/>
                    </a:cubicBezTo>
                    <a:lnTo>
                      <a:pt x="1462093" y="1197285"/>
                    </a:lnTo>
                    <a:close/>
                  </a:path>
                </a:pathLst>
              </a:custGeom>
              <a:solidFill>
                <a:srgbClr val="105652"/>
              </a:solidFill>
            </p:spPr>
          </p:sp>
        </p:grpSp>
      </p:grpSp>
      <p:grpSp>
        <p:nvGrpSpPr>
          <p:cNvPr id="23" name="Group 23"/>
          <p:cNvGrpSpPr/>
          <p:nvPr/>
        </p:nvGrpSpPr>
        <p:grpSpPr>
          <a:xfrm>
            <a:off x="669952" y="6532392"/>
            <a:ext cx="8602485" cy="3200893"/>
            <a:chOff x="0" y="0"/>
            <a:chExt cx="11344438" cy="4221145"/>
          </a:xfrm>
        </p:grpSpPr>
        <p:sp>
          <p:nvSpPr>
            <p:cNvPr id="24" name="Freeform 24"/>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sp>
        <p:sp>
          <p:nvSpPr>
            <p:cNvPr id="25" name="Freeform 25"/>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sp>
      </p:grpSp>
      <p:sp>
        <p:nvSpPr>
          <p:cNvPr id="26" name="TextBox 26"/>
          <p:cNvSpPr txBox="1"/>
          <p:nvPr/>
        </p:nvSpPr>
        <p:spPr>
          <a:xfrm>
            <a:off x="1028712" y="4471989"/>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£37,700</a:t>
            </a:r>
            <a:endParaRPr lang="en-US" sz="9399">
              <a:solidFill>
                <a:srgbClr val="105652"/>
              </a:solidFill>
              <a:latin typeface="Bebas Neue Bold"/>
            </a:endParaRPr>
          </a:p>
        </p:txBody>
      </p:sp>
      <p:sp>
        <p:nvSpPr>
          <p:cNvPr id="27" name="TextBox 27"/>
          <p:cNvSpPr txBox="1"/>
          <p:nvPr/>
        </p:nvSpPr>
        <p:spPr>
          <a:xfrm>
            <a:off x="5327389" y="1721353"/>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52%</a:t>
            </a:r>
          </a:p>
        </p:txBody>
      </p:sp>
      <p:sp>
        <p:nvSpPr>
          <p:cNvPr id="28" name="TextBox 28"/>
          <p:cNvSpPr txBox="1"/>
          <p:nvPr/>
        </p:nvSpPr>
        <p:spPr>
          <a:xfrm>
            <a:off x="5327389" y="4471989"/>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8,500</a:t>
            </a:r>
            <a:endParaRPr lang="en-US" sz="9399">
              <a:solidFill>
                <a:srgbClr val="105652"/>
              </a:solidFill>
              <a:latin typeface="Bebas Neue Bold"/>
            </a:endParaRPr>
          </a:p>
        </p:txBody>
      </p:sp>
      <p:sp>
        <p:nvSpPr>
          <p:cNvPr id="29" name="TextBox 29"/>
          <p:cNvSpPr txBox="1"/>
          <p:nvPr/>
        </p:nvSpPr>
        <p:spPr>
          <a:xfrm>
            <a:off x="1028712" y="3009600"/>
            <a:ext cx="203885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Jobs</a:t>
            </a:r>
          </a:p>
        </p:txBody>
      </p:sp>
      <p:sp>
        <p:nvSpPr>
          <p:cNvPr id="30" name="TextBox 30"/>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31" name="TextBox 31"/>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2" name="TextBox 32"/>
          <p:cNvSpPr txBox="1"/>
          <p:nvPr/>
        </p:nvSpPr>
        <p:spPr>
          <a:xfrm>
            <a:off x="1028700" y="331039"/>
            <a:ext cx="7782639"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south Cambridgeshire</a:t>
            </a:r>
          </a:p>
        </p:txBody>
      </p:sp>
      <p:sp>
        <p:nvSpPr>
          <p:cNvPr id="33" name="TextBox 33"/>
          <p:cNvSpPr txBox="1"/>
          <p:nvPr/>
        </p:nvSpPr>
        <p:spPr>
          <a:xfrm>
            <a:off x="1028700" y="1754155"/>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84,700</a:t>
            </a:r>
            <a:endParaRPr lang="en-US" sz="9399">
              <a:solidFill>
                <a:srgbClr val="105652"/>
              </a:solidFill>
              <a:latin typeface="Bebas Neue Bold"/>
            </a:endParaRPr>
          </a:p>
        </p:txBody>
      </p:sp>
      <p:sp>
        <p:nvSpPr>
          <p:cNvPr id="34" name="TextBox 34"/>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SOUTH cambridgeSHIRE</a:t>
            </a:r>
          </a:p>
        </p:txBody>
      </p:sp>
      <p:sp>
        <p:nvSpPr>
          <p:cNvPr id="35" name="TextBox 35"/>
          <p:cNvSpPr txBox="1"/>
          <p:nvPr/>
        </p:nvSpPr>
        <p:spPr>
          <a:xfrm>
            <a:off x="1021769" y="7795971"/>
            <a:ext cx="2256674"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AMINO COMMUNICATIONS</a:t>
            </a:r>
          </a:p>
        </p:txBody>
      </p:sp>
      <p:sp>
        <p:nvSpPr>
          <p:cNvPr id="36" name="TextBox 36"/>
          <p:cNvSpPr txBox="1"/>
          <p:nvPr/>
        </p:nvSpPr>
        <p:spPr>
          <a:xfrm>
            <a:off x="1021769" y="8788667"/>
            <a:ext cx="2038869"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MARSHALL GROUP</a:t>
            </a:r>
          </a:p>
        </p:txBody>
      </p:sp>
      <p:sp>
        <p:nvSpPr>
          <p:cNvPr id="37" name="TextBox 37"/>
          <p:cNvSpPr txBox="1"/>
          <p:nvPr/>
        </p:nvSpPr>
        <p:spPr>
          <a:xfrm>
            <a:off x="3278443" y="7710246"/>
            <a:ext cx="5663776"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global technology solutions provider, with its UK headquarters in South Cambridge. There are career opportunities within Digital and Manufacturing.</a:t>
            </a:r>
          </a:p>
        </p:txBody>
      </p:sp>
      <p:sp>
        <p:nvSpPr>
          <p:cNvPr id="38" name="TextBox 38"/>
          <p:cNvSpPr txBox="1"/>
          <p:nvPr/>
        </p:nvSpPr>
        <p:spPr>
          <a:xfrm>
            <a:off x="3278443" y="8749614"/>
            <a:ext cx="5785321"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operates within advanced manufacturing, specialising in aerospace solutions, and is based in South Cambridgeshire.</a:t>
            </a:r>
          </a:p>
        </p:txBody>
      </p:sp>
      <p:grpSp>
        <p:nvGrpSpPr>
          <p:cNvPr id="39" name="Group 39"/>
          <p:cNvGrpSpPr/>
          <p:nvPr/>
        </p:nvGrpSpPr>
        <p:grpSpPr>
          <a:xfrm>
            <a:off x="9957283" y="6541917"/>
            <a:ext cx="7742469" cy="3200893"/>
            <a:chOff x="0" y="0"/>
            <a:chExt cx="10210301" cy="4221145"/>
          </a:xfrm>
        </p:grpSpPr>
        <p:sp>
          <p:nvSpPr>
            <p:cNvPr id="40" name="Freeform 40"/>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sp>
        <p:sp>
          <p:nvSpPr>
            <p:cNvPr id="41" name="Freeform 41"/>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sp>
      </p:grpSp>
      <p:sp>
        <p:nvSpPr>
          <p:cNvPr id="42" name="TextBox 42"/>
          <p:cNvSpPr txBox="1"/>
          <p:nvPr/>
        </p:nvSpPr>
        <p:spPr>
          <a:xfrm>
            <a:off x="10077750" y="6760529"/>
            <a:ext cx="1854060"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PROFESSIONAL SERVICES</a:t>
            </a:r>
          </a:p>
        </p:txBody>
      </p:sp>
      <p:sp>
        <p:nvSpPr>
          <p:cNvPr id="43" name="TextBox 43"/>
          <p:cNvSpPr txBox="1"/>
          <p:nvPr/>
        </p:nvSpPr>
        <p:spPr>
          <a:xfrm>
            <a:off x="10063619" y="7650228"/>
            <a:ext cx="2136503"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MANUFACTURING</a:t>
            </a:r>
          </a:p>
        </p:txBody>
      </p:sp>
      <p:sp>
        <p:nvSpPr>
          <p:cNvPr id="44" name="TextBox 44"/>
          <p:cNvSpPr txBox="1"/>
          <p:nvPr/>
        </p:nvSpPr>
        <p:spPr>
          <a:xfrm>
            <a:off x="12344528" y="6967670"/>
            <a:ext cx="5233619"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engineering, law, science, technology</a:t>
            </a:r>
          </a:p>
        </p:txBody>
      </p:sp>
      <p:sp>
        <p:nvSpPr>
          <p:cNvPr id="45" name="TextBox 45"/>
          <p:cNvSpPr txBox="1"/>
          <p:nvPr/>
        </p:nvSpPr>
        <p:spPr>
          <a:xfrm>
            <a:off x="12344528" y="7646283"/>
            <a:ext cx="5233619" cy="231394"/>
          </a:xfrm>
          <a:prstGeom prst="rect">
            <a:avLst/>
          </a:prstGeom>
        </p:spPr>
        <p:txBody>
          <a:bodyPr lIns="0" tIns="0" rIns="0" bIns="0" rtlCol="0" anchor="t">
            <a:spAutoFit/>
          </a:bodyPr>
          <a:lstStyle/>
          <a:p>
            <a:pPr algn="just">
              <a:lnSpc>
                <a:spcPts val="1945"/>
              </a:lnSpc>
            </a:pPr>
            <a:r>
              <a:rPr lang="en-US" sz="1389">
                <a:solidFill>
                  <a:srgbClr val="000000"/>
                </a:solidFill>
                <a:latin typeface="Canva Sans 1"/>
              </a:rPr>
              <a:t>Including: engineering, distribution, farming</a:t>
            </a:r>
          </a:p>
        </p:txBody>
      </p:sp>
      <p:sp>
        <p:nvSpPr>
          <p:cNvPr id="46" name="TextBox 46"/>
          <p:cNvSpPr txBox="1"/>
          <p:nvPr/>
        </p:nvSpPr>
        <p:spPr>
          <a:xfrm>
            <a:off x="10063619" y="8179779"/>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47" name="TextBox 47"/>
          <p:cNvSpPr txBox="1"/>
          <p:nvPr/>
        </p:nvSpPr>
        <p:spPr>
          <a:xfrm>
            <a:off x="10106751" y="9247885"/>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DIGITAL</a:t>
            </a:r>
          </a:p>
        </p:txBody>
      </p:sp>
      <p:sp>
        <p:nvSpPr>
          <p:cNvPr id="48" name="TextBox 48"/>
          <p:cNvSpPr txBox="1"/>
          <p:nvPr/>
        </p:nvSpPr>
        <p:spPr>
          <a:xfrm>
            <a:off x="10056184" y="8764429"/>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HEALTH</a:t>
            </a:r>
          </a:p>
        </p:txBody>
      </p:sp>
      <p:sp>
        <p:nvSpPr>
          <p:cNvPr id="49" name="TextBox 49"/>
          <p:cNvSpPr txBox="1"/>
          <p:nvPr/>
        </p:nvSpPr>
        <p:spPr>
          <a:xfrm>
            <a:off x="12344528" y="8214882"/>
            <a:ext cx="5233619"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sales, merchandising, logistics, customer service</a:t>
            </a:r>
          </a:p>
        </p:txBody>
      </p:sp>
      <p:sp>
        <p:nvSpPr>
          <p:cNvPr id="50" name="TextBox 50"/>
          <p:cNvSpPr txBox="1"/>
          <p:nvPr/>
        </p:nvSpPr>
        <p:spPr>
          <a:xfrm>
            <a:off x="12344528" y="9360773"/>
            <a:ext cx="5233619"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data science, IT, digital marketing</a:t>
            </a:r>
          </a:p>
        </p:txBody>
      </p:sp>
      <p:sp>
        <p:nvSpPr>
          <p:cNvPr id="51" name="TextBox 51"/>
          <p:cNvSpPr txBox="1"/>
          <p:nvPr/>
        </p:nvSpPr>
        <p:spPr>
          <a:xfrm>
            <a:off x="12344528" y="8786363"/>
            <a:ext cx="5233619"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nursing, social care, medical practitioners</a:t>
            </a:r>
          </a:p>
        </p:txBody>
      </p:sp>
      <p:pic>
        <p:nvPicPr>
          <p:cNvPr id="52" name="Picture 52"/>
          <p:cNvPicPr>
            <a:picLocks noChangeAspect="1"/>
          </p:cNvPicPr>
          <p:nvPr/>
        </p:nvPicPr>
        <p:blipFill>
          <a:blip r:embed="rId2"/>
          <a:srcRect/>
          <a:stretch>
            <a:fillRect/>
          </a:stretch>
        </p:blipFill>
        <p:spPr>
          <a:xfrm>
            <a:off x="12661138" y="2092066"/>
            <a:ext cx="942964" cy="929548"/>
          </a:xfrm>
          <a:prstGeom prst="rect">
            <a:avLst/>
          </a:prstGeom>
        </p:spPr>
      </p:pic>
      <p:pic>
        <p:nvPicPr>
          <p:cNvPr id="53" name="Picture 53"/>
          <p:cNvPicPr>
            <a:picLocks noChangeAspect="1"/>
          </p:cNvPicPr>
          <p:nvPr/>
        </p:nvPicPr>
        <p:blipFill>
          <a:blip r:embed="rId3"/>
          <a:srcRect/>
          <a:stretch>
            <a:fillRect/>
          </a:stretch>
        </p:blipFill>
        <p:spPr>
          <a:xfrm>
            <a:off x="13841356" y="2085057"/>
            <a:ext cx="1097449" cy="1097449"/>
          </a:xfrm>
          <a:prstGeom prst="rect">
            <a:avLst/>
          </a:prstGeom>
        </p:spPr>
      </p:pic>
      <p:pic>
        <p:nvPicPr>
          <p:cNvPr id="54" name="Picture 54"/>
          <p:cNvPicPr>
            <a:picLocks noChangeAspect="1"/>
          </p:cNvPicPr>
          <p:nvPr/>
        </p:nvPicPr>
        <p:blipFill>
          <a:blip r:embed="rId4"/>
          <a:srcRect/>
          <a:stretch>
            <a:fillRect/>
          </a:stretch>
        </p:blipFill>
        <p:spPr>
          <a:xfrm>
            <a:off x="16287919" y="2198460"/>
            <a:ext cx="1427756" cy="1427756"/>
          </a:xfrm>
          <a:prstGeom prst="rect">
            <a:avLst/>
          </a:prstGeom>
        </p:spPr>
      </p:pic>
      <p:pic>
        <p:nvPicPr>
          <p:cNvPr id="55" name="Picture 55"/>
          <p:cNvPicPr>
            <a:picLocks noChangeAspect="1"/>
          </p:cNvPicPr>
          <p:nvPr/>
        </p:nvPicPr>
        <p:blipFill>
          <a:blip r:embed="rId5"/>
          <a:srcRect/>
          <a:stretch>
            <a:fillRect/>
          </a:stretch>
        </p:blipFill>
        <p:spPr>
          <a:xfrm>
            <a:off x="15321500" y="2323705"/>
            <a:ext cx="982177" cy="952414"/>
          </a:xfrm>
          <a:prstGeom prst="rect">
            <a:avLst/>
          </a:prstGeom>
        </p:spPr>
      </p:pic>
      <p:pic>
        <p:nvPicPr>
          <p:cNvPr id="56" name="Picture 56"/>
          <p:cNvPicPr>
            <a:picLocks noChangeAspect="1"/>
          </p:cNvPicPr>
          <p:nvPr/>
        </p:nvPicPr>
        <p:blipFill>
          <a:blip r:embed="rId6"/>
          <a:srcRect/>
          <a:stretch>
            <a:fillRect/>
          </a:stretch>
        </p:blipFill>
        <p:spPr>
          <a:xfrm>
            <a:off x="11496573" y="1028700"/>
            <a:ext cx="870475" cy="870475"/>
          </a:xfrm>
          <a:prstGeom prst="rect">
            <a:avLst/>
          </a:prstGeom>
        </p:spPr>
      </p:pic>
      <p:sp>
        <p:nvSpPr>
          <p:cNvPr id="58" name="TextBox 58"/>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59" name="TextBox 59"/>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sp>
        <p:nvSpPr>
          <p:cNvPr id="61" name="TextBox 58">
            <a:extLst>
              <a:ext uri="{FF2B5EF4-FFF2-40B4-BE49-F238E27FC236}">
                <a16:creationId xmlns:a16="http://schemas.microsoft.com/office/drawing/2014/main" id="{7E003274-4B8F-FCB2-3DB4-855776C46E05}"/>
              </a:ext>
            </a:extLst>
          </p:cNvPr>
          <p:cNvSpPr txBox="1"/>
          <p:nvPr/>
        </p:nvSpPr>
        <p:spPr>
          <a:xfrm>
            <a:off x="5327389" y="2959455"/>
            <a:ext cx="4566357" cy="938911"/>
          </a:xfrm>
          <a:prstGeom prst="rect">
            <a:avLst/>
          </a:prstGeom>
        </p:spPr>
        <p:txBody>
          <a:bodyPr wrap="square"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60" name="TextBox 40">
            <a:extLst>
              <a:ext uri="{FF2B5EF4-FFF2-40B4-BE49-F238E27FC236}">
                <a16:creationId xmlns:a16="http://schemas.microsoft.com/office/drawing/2014/main" id="{BAEA3955-B2D3-46DE-65F2-972A66875F26}"/>
              </a:ext>
            </a:extLst>
          </p:cNvPr>
          <p:cNvSpPr txBox="1"/>
          <p:nvPr/>
        </p:nvSpPr>
        <p:spPr>
          <a:xfrm>
            <a:off x="10884173" y="9816939"/>
            <a:ext cx="7043377" cy="203261"/>
          </a:xfrm>
          <a:prstGeom prst="rect">
            <a:avLst/>
          </a:prstGeom>
        </p:spPr>
        <p:txBody>
          <a:bodyPr lIns="0" tIns="0" rIns="0" bIns="0" rtlCol="0" anchor="t">
            <a:spAutoFit/>
          </a:bodyPr>
          <a:lstStyle/>
          <a:p>
            <a:pPr algn="r">
              <a:lnSpc>
                <a:spcPts val="1680"/>
              </a:lnSpc>
            </a:pPr>
            <a:r>
              <a:rPr lang="en-US" sz="1200" dirty="0">
                <a:solidFill>
                  <a:srgbClr val="000000"/>
                </a:solidFill>
                <a:latin typeface="Canva Sans 1"/>
              </a:rPr>
              <a:t>Sources: </a:t>
            </a:r>
            <a:r>
              <a:rPr lang="en-US" sz="1200" dirty="0" err="1">
                <a:solidFill>
                  <a:srgbClr val="000000"/>
                </a:solidFill>
                <a:latin typeface="Canva Sans 1"/>
              </a:rPr>
              <a:t>Lightcast</a:t>
            </a:r>
            <a:r>
              <a:rPr lang="en-US" sz="1200" dirty="0">
                <a:solidFill>
                  <a:srgbClr val="000000"/>
                </a:solidFill>
                <a:latin typeface="Canva Sans 1"/>
              </a:rPr>
              <a:t>, Parliament UK</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sp>
      <p:grpSp>
        <p:nvGrpSpPr>
          <p:cNvPr id="6" name="Group 6"/>
          <p:cNvGrpSpPr/>
          <p:nvPr/>
        </p:nvGrpSpPr>
        <p:grpSpPr>
          <a:xfrm>
            <a:off x="10290426" y="1810479"/>
            <a:ext cx="7234773" cy="3693471"/>
            <a:chOff x="0" y="-38100"/>
            <a:chExt cx="9646364" cy="4924628"/>
          </a:xfrm>
        </p:grpSpPr>
        <p:sp>
          <p:nvSpPr>
            <p:cNvPr id="7" name="TextBox 7"/>
            <p:cNvSpPr txBox="1"/>
            <p:nvPr/>
          </p:nvSpPr>
          <p:spPr>
            <a:xfrm rot="-2700000">
              <a:off x="1417114" y="3794676"/>
              <a:ext cx="115371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a:t>
              </a:r>
            </a:p>
          </p:txBody>
        </p:sp>
        <p:sp>
          <p:nvSpPr>
            <p:cNvPr id="8" name="TextBox 8"/>
            <p:cNvSpPr txBox="1"/>
            <p:nvPr/>
          </p:nvSpPr>
          <p:spPr>
            <a:xfrm rot="18900000">
              <a:off x="4409136" y="3788317"/>
              <a:ext cx="1515901" cy="551809"/>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Admin</a:t>
              </a:r>
            </a:p>
          </p:txBody>
        </p:sp>
        <p:sp>
          <p:nvSpPr>
            <p:cNvPr id="9" name="TextBox 9"/>
            <p:cNvSpPr txBox="1"/>
            <p:nvPr/>
          </p:nvSpPr>
          <p:spPr>
            <a:xfrm rot="18900000">
              <a:off x="1477689" y="4321883"/>
              <a:ext cx="3230892" cy="541944"/>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Manufacturing</a:t>
              </a:r>
            </a:p>
          </p:txBody>
        </p:sp>
        <p:sp>
          <p:nvSpPr>
            <p:cNvPr id="10" name="TextBox 10"/>
            <p:cNvSpPr txBox="1"/>
            <p:nvPr/>
          </p:nvSpPr>
          <p:spPr>
            <a:xfrm rot="18900000">
              <a:off x="5514670" y="4049772"/>
              <a:ext cx="2233872" cy="541944"/>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Education</a:t>
              </a:r>
            </a:p>
          </p:txBody>
        </p:sp>
        <p:sp>
          <p:nvSpPr>
            <p:cNvPr id="11" name="TextBox 11"/>
            <p:cNvSpPr txBox="1"/>
            <p:nvPr/>
          </p:nvSpPr>
          <p:spPr>
            <a:xfrm rot="18900000">
              <a:off x="6536804" y="4344584"/>
              <a:ext cx="3109560" cy="541944"/>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Construction</a:t>
              </a:r>
            </a:p>
          </p:txBody>
        </p:sp>
        <p:sp>
          <p:nvSpPr>
            <p:cNvPr id="12" name="TextBox 12"/>
            <p:cNvSpPr txBox="1"/>
            <p:nvPr/>
          </p:nvSpPr>
          <p:spPr>
            <a:xfrm>
              <a:off x="8334" y="-38100"/>
              <a:ext cx="130393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5,000 </a:t>
              </a:r>
            </a:p>
          </p:txBody>
        </p:sp>
        <p:sp>
          <p:nvSpPr>
            <p:cNvPr id="13" name="TextBox 13"/>
            <p:cNvSpPr txBox="1"/>
            <p:nvPr/>
          </p:nvSpPr>
          <p:spPr>
            <a:xfrm>
              <a:off x="0" y="557367"/>
              <a:ext cx="131226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4,000 </a:t>
              </a:r>
            </a:p>
          </p:txBody>
        </p:sp>
        <p:sp>
          <p:nvSpPr>
            <p:cNvPr id="14" name="TextBox 14"/>
            <p:cNvSpPr txBox="1"/>
            <p:nvPr/>
          </p:nvSpPr>
          <p:spPr>
            <a:xfrm>
              <a:off x="12700" y="1152834"/>
              <a:ext cx="129956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3,000 </a:t>
              </a:r>
            </a:p>
          </p:txBody>
        </p:sp>
        <p:sp>
          <p:nvSpPr>
            <p:cNvPr id="15" name="TextBox 15"/>
            <p:cNvSpPr txBox="1"/>
            <p:nvPr/>
          </p:nvSpPr>
          <p:spPr>
            <a:xfrm>
              <a:off x="26392" y="1748301"/>
              <a:ext cx="1285875"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2,000 </a:t>
              </a:r>
            </a:p>
          </p:txBody>
        </p:sp>
        <p:sp>
          <p:nvSpPr>
            <p:cNvPr id="16" name="TextBox 16"/>
            <p:cNvSpPr txBox="1"/>
            <p:nvPr/>
          </p:nvSpPr>
          <p:spPr>
            <a:xfrm>
              <a:off x="38695" y="2343769"/>
              <a:ext cx="127357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1,000 </a:t>
              </a:r>
            </a:p>
          </p:txBody>
        </p:sp>
        <p:sp>
          <p:nvSpPr>
            <p:cNvPr id="17" name="TextBox 17"/>
            <p:cNvSpPr txBox="1"/>
            <p:nvPr/>
          </p:nvSpPr>
          <p:spPr>
            <a:xfrm>
              <a:off x="932855"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8" name="Group 18"/>
            <p:cNvGrpSpPr>
              <a:grpSpLocks noChangeAspect="1"/>
            </p:cNvGrpSpPr>
            <p:nvPr/>
          </p:nvGrpSpPr>
          <p:grpSpPr>
            <a:xfrm>
              <a:off x="1515467" y="330276"/>
              <a:ext cx="7903204" cy="2885820"/>
              <a:chOff x="0" y="91516"/>
              <a:chExt cx="7903204" cy="2885820"/>
            </a:xfrm>
          </p:grpSpPr>
          <p:sp>
            <p:nvSpPr>
              <p:cNvPr id="19" name="Freeform 19"/>
              <p:cNvSpPr/>
              <p:nvPr/>
            </p:nvSpPr>
            <p:spPr>
              <a:xfrm>
                <a:off x="0" y="91516"/>
                <a:ext cx="1462092" cy="2835855"/>
              </a:xfrm>
              <a:custGeom>
                <a:avLst/>
                <a:gdLst/>
                <a:ahLst/>
                <a:cxnLst/>
                <a:rect l="l" t="t" r="r" b="b"/>
                <a:pathLst>
                  <a:path w="1462093" h="2685952">
                    <a:moveTo>
                      <a:pt x="0" y="2685952"/>
                    </a:moveTo>
                    <a:lnTo>
                      <a:pt x="0" y="116967"/>
                    </a:lnTo>
                    <a:cubicBezTo>
                      <a:pt x="0" y="52368"/>
                      <a:pt x="52368" y="0"/>
                      <a:pt x="116967" y="0"/>
                    </a:cubicBezTo>
                    <a:lnTo>
                      <a:pt x="1345125" y="0"/>
                    </a:lnTo>
                    <a:cubicBezTo>
                      <a:pt x="1409725" y="0"/>
                      <a:pt x="1462093" y="52368"/>
                      <a:pt x="1462093" y="116967"/>
                    </a:cubicBezTo>
                    <a:lnTo>
                      <a:pt x="1462093" y="2685952"/>
                    </a:lnTo>
                    <a:close/>
                  </a:path>
                </a:pathLst>
              </a:custGeom>
              <a:solidFill>
                <a:srgbClr val="105652"/>
              </a:solidFill>
            </p:spPr>
          </p:sp>
          <p:sp>
            <p:nvSpPr>
              <p:cNvPr id="20" name="Freeform 20"/>
              <p:cNvSpPr/>
              <p:nvPr/>
            </p:nvSpPr>
            <p:spPr>
              <a:xfrm>
                <a:off x="1535328" y="788985"/>
                <a:ext cx="1562027" cy="2113400"/>
              </a:xfrm>
              <a:custGeom>
                <a:avLst/>
                <a:gdLst/>
                <a:ahLst/>
                <a:cxnLst/>
                <a:rect l="l" t="t" r="r" b="b"/>
                <a:pathLst>
                  <a:path w="1462093" h="2388219">
                    <a:moveTo>
                      <a:pt x="0" y="2388219"/>
                    </a:moveTo>
                    <a:lnTo>
                      <a:pt x="0" y="116968"/>
                    </a:lnTo>
                    <a:cubicBezTo>
                      <a:pt x="0" y="52368"/>
                      <a:pt x="52368" y="0"/>
                      <a:pt x="116967" y="0"/>
                    </a:cubicBezTo>
                    <a:lnTo>
                      <a:pt x="1345125" y="0"/>
                    </a:lnTo>
                    <a:cubicBezTo>
                      <a:pt x="1376147" y="0"/>
                      <a:pt x="1405898" y="12323"/>
                      <a:pt x="1427834" y="34259"/>
                    </a:cubicBezTo>
                    <a:cubicBezTo>
                      <a:pt x="1449769" y="56195"/>
                      <a:pt x="1462093" y="85946"/>
                      <a:pt x="1462093" y="116968"/>
                    </a:cubicBezTo>
                    <a:lnTo>
                      <a:pt x="1462093" y="2388219"/>
                    </a:lnTo>
                    <a:close/>
                  </a:path>
                </a:pathLst>
              </a:custGeom>
              <a:solidFill>
                <a:srgbClr val="105652"/>
              </a:solidFill>
            </p:spPr>
          </p:sp>
          <p:sp>
            <p:nvSpPr>
              <p:cNvPr id="21" name="Freeform 21"/>
              <p:cNvSpPr/>
              <p:nvPr/>
            </p:nvSpPr>
            <p:spPr>
              <a:xfrm>
                <a:off x="3220556" y="886851"/>
                <a:ext cx="1462093" cy="2090485"/>
              </a:xfrm>
              <a:custGeom>
                <a:avLst/>
                <a:gdLst/>
                <a:ahLst/>
                <a:cxnLst/>
                <a:rect l="l" t="t" r="r" b="b"/>
                <a:pathLst>
                  <a:path w="1462093" h="2090485">
                    <a:moveTo>
                      <a:pt x="0" y="2090485"/>
                    </a:moveTo>
                    <a:lnTo>
                      <a:pt x="0" y="116967"/>
                    </a:lnTo>
                    <a:cubicBezTo>
                      <a:pt x="0" y="85945"/>
                      <a:pt x="12323" y="56194"/>
                      <a:pt x="34259" y="34259"/>
                    </a:cubicBezTo>
                    <a:cubicBezTo>
                      <a:pt x="56194" y="12323"/>
                      <a:pt x="85945" y="0"/>
                      <a:pt x="116967" y="0"/>
                    </a:cubicBezTo>
                    <a:lnTo>
                      <a:pt x="1345125" y="0"/>
                    </a:lnTo>
                    <a:cubicBezTo>
                      <a:pt x="1409724" y="0"/>
                      <a:pt x="1462092" y="52368"/>
                      <a:pt x="1462092" y="116967"/>
                    </a:cubicBezTo>
                    <a:lnTo>
                      <a:pt x="1462092" y="2090485"/>
                    </a:lnTo>
                    <a:close/>
                  </a:path>
                </a:pathLst>
              </a:custGeom>
              <a:solidFill>
                <a:srgbClr val="105652"/>
              </a:solidFill>
            </p:spPr>
          </p:sp>
          <p:sp>
            <p:nvSpPr>
              <p:cNvPr id="22" name="Freeform 22"/>
              <p:cNvSpPr/>
              <p:nvPr/>
            </p:nvSpPr>
            <p:spPr>
              <a:xfrm>
                <a:off x="4830833" y="1184584"/>
                <a:ext cx="1462093" cy="1792752"/>
              </a:xfrm>
              <a:custGeom>
                <a:avLst/>
                <a:gdLst/>
                <a:ahLst/>
                <a:cxnLst/>
                <a:rect l="l" t="t" r="r" b="b"/>
                <a:pathLst>
                  <a:path w="1462093" h="1792752">
                    <a:moveTo>
                      <a:pt x="0" y="1792752"/>
                    </a:moveTo>
                    <a:lnTo>
                      <a:pt x="0" y="116968"/>
                    </a:lnTo>
                    <a:cubicBezTo>
                      <a:pt x="0" y="52368"/>
                      <a:pt x="52369" y="0"/>
                      <a:pt x="116968" y="0"/>
                    </a:cubicBezTo>
                    <a:lnTo>
                      <a:pt x="1345126" y="0"/>
                    </a:lnTo>
                    <a:cubicBezTo>
                      <a:pt x="1376147" y="0"/>
                      <a:pt x="1405899" y="12323"/>
                      <a:pt x="1427834" y="34259"/>
                    </a:cubicBezTo>
                    <a:cubicBezTo>
                      <a:pt x="1449770" y="56195"/>
                      <a:pt x="1462093" y="85946"/>
                      <a:pt x="1462093" y="116968"/>
                    </a:cubicBezTo>
                    <a:lnTo>
                      <a:pt x="1462093" y="1792752"/>
                    </a:lnTo>
                    <a:close/>
                  </a:path>
                </a:pathLst>
              </a:custGeom>
              <a:solidFill>
                <a:srgbClr val="105652"/>
              </a:solidFill>
            </p:spPr>
          </p:sp>
          <p:sp>
            <p:nvSpPr>
              <p:cNvPr id="23" name="Freeform 23"/>
              <p:cNvSpPr/>
              <p:nvPr/>
            </p:nvSpPr>
            <p:spPr>
              <a:xfrm>
                <a:off x="6441111" y="1482318"/>
                <a:ext cx="1462093" cy="1495018"/>
              </a:xfrm>
              <a:custGeom>
                <a:avLst/>
                <a:gdLst/>
                <a:ahLst/>
                <a:cxnLst/>
                <a:rect l="l" t="t" r="r" b="b"/>
                <a:pathLst>
                  <a:path w="1462093" h="1495018">
                    <a:moveTo>
                      <a:pt x="0" y="1495018"/>
                    </a:moveTo>
                    <a:lnTo>
                      <a:pt x="0" y="116967"/>
                    </a:lnTo>
                    <a:cubicBezTo>
                      <a:pt x="0" y="85945"/>
                      <a:pt x="12323" y="56194"/>
                      <a:pt x="34259" y="34259"/>
                    </a:cubicBezTo>
                    <a:cubicBezTo>
                      <a:pt x="56195" y="12323"/>
                      <a:pt x="85946" y="0"/>
                      <a:pt x="116968" y="0"/>
                    </a:cubicBezTo>
                    <a:lnTo>
                      <a:pt x="1345125" y="0"/>
                    </a:lnTo>
                    <a:cubicBezTo>
                      <a:pt x="1409725" y="0"/>
                      <a:pt x="1462093" y="52368"/>
                      <a:pt x="1462093" y="116967"/>
                    </a:cubicBezTo>
                    <a:lnTo>
                      <a:pt x="1462093" y="1495018"/>
                    </a:lnTo>
                    <a:close/>
                  </a:path>
                </a:pathLst>
              </a:custGeom>
              <a:solidFill>
                <a:srgbClr val="105652"/>
              </a:solidFill>
            </p:spPr>
          </p:sp>
        </p:grpSp>
      </p:grpSp>
      <p:sp>
        <p:nvSpPr>
          <p:cNvPr id="24" name="TextBox 24"/>
          <p:cNvSpPr txBox="1"/>
          <p:nvPr/>
        </p:nvSpPr>
        <p:spPr>
          <a:xfrm>
            <a:off x="1028712" y="4471989"/>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£30,500</a:t>
            </a:r>
            <a:endParaRPr lang="en-US" sz="9399">
              <a:solidFill>
                <a:srgbClr val="105652"/>
              </a:solidFill>
              <a:latin typeface="Bebas Neue Bold"/>
            </a:endParaRPr>
          </a:p>
        </p:txBody>
      </p:sp>
      <p:sp>
        <p:nvSpPr>
          <p:cNvPr id="25" name="TextBox 25"/>
          <p:cNvSpPr txBox="1"/>
          <p:nvPr/>
        </p:nvSpPr>
        <p:spPr>
          <a:xfrm>
            <a:off x="5327389" y="1721353"/>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32%</a:t>
            </a:r>
          </a:p>
        </p:txBody>
      </p:sp>
      <p:sp>
        <p:nvSpPr>
          <p:cNvPr id="26" name="TextBox 26"/>
          <p:cNvSpPr txBox="1"/>
          <p:nvPr/>
        </p:nvSpPr>
        <p:spPr>
          <a:xfrm>
            <a:off x="5327389" y="4471989"/>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3,900</a:t>
            </a:r>
            <a:endParaRPr lang="en-US" sz="9399">
              <a:solidFill>
                <a:srgbClr val="105652"/>
              </a:solidFill>
              <a:latin typeface="Bebas Neue Bold"/>
            </a:endParaRPr>
          </a:p>
        </p:txBody>
      </p:sp>
      <p:sp>
        <p:nvSpPr>
          <p:cNvPr id="27" name="TextBox 27"/>
          <p:cNvSpPr txBox="1"/>
          <p:nvPr/>
        </p:nvSpPr>
        <p:spPr>
          <a:xfrm>
            <a:off x="1028712" y="3009600"/>
            <a:ext cx="203885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Jobs</a:t>
            </a:r>
          </a:p>
        </p:txBody>
      </p:sp>
      <p:sp>
        <p:nvSpPr>
          <p:cNvPr id="28" name="TextBox 28"/>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29" name="TextBox 29"/>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0" name="TextBox 30"/>
          <p:cNvSpPr txBox="1"/>
          <p:nvPr/>
        </p:nvSpPr>
        <p:spPr>
          <a:xfrm>
            <a:off x="1028700" y="331039"/>
            <a:ext cx="7782639"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east Cambridgeshire</a:t>
            </a:r>
          </a:p>
        </p:txBody>
      </p:sp>
      <p:sp>
        <p:nvSpPr>
          <p:cNvPr id="31" name="TextBox 31"/>
          <p:cNvSpPr txBox="1"/>
          <p:nvPr/>
        </p:nvSpPr>
        <p:spPr>
          <a:xfrm>
            <a:off x="1028700" y="1754155"/>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31,600</a:t>
            </a:r>
            <a:endParaRPr lang="en-US" sz="9399">
              <a:solidFill>
                <a:srgbClr val="105652"/>
              </a:solidFill>
              <a:latin typeface="Bebas Neue Bold"/>
            </a:endParaRPr>
          </a:p>
        </p:txBody>
      </p:sp>
      <p:sp>
        <p:nvSpPr>
          <p:cNvPr id="32" name="TextBox 32"/>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east cambridgeshire</a:t>
            </a:r>
          </a:p>
        </p:txBody>
      </p:sp>
      <p:grpSp>
        <p:nvGrpSpPr>
          <p:cNvPr id="33" name="Group 33"/>
          <p:cNvGrpSpPr/>
          <p:nvPr/>
        </p:nvGrpSpPr>
        <p:grpSpPr>
          <a:xfrm>
            <a:off x="9957283" y="6532392"/>
            <a:ext cx="7742469" cy="3200893"/>
            <a:chOff x="0" y="0"/>
            <a:chExt cx="10210301" cy="4221145"/>
          </a:xfrm>
        </p:grpSpPr>
        <p:sp>
          <p:nvSpPr>
            <p:cNvPr id="34" name="Freeform 34"/>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sp>
        <p:sp>
          <p:nvSpPr>
            <p:cNvPr id="35" name="Freeform 35"/>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sp>
      </p:grpSp>
      <p:sp>
        <p:nvSpPr>
          <p:cNvPr id="36" name="TextBox 36"/>
          <p:cNvSpPr txBox="1"/>
          <p:nvPr/>
        </p:nvSpPr>
        <p:spPr>
          <a:xfrm>
            <a:off x="10077750" y="6760529"/>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37" name="TextBox 37"/>
          <p:cNvSpPr txBox="1"/>
          <p:nvPr/>
        </p:nvSpPr>
        <p:spPr>
          <a:xfrm>
            <a:off x="10063619" y="7944433"/>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ADMIN</a:t>
            </a:r>
          </a:p>
        </p:txBody>
      </p:sp>
      <p:sp>
        <p:nvSpPr>
          <p:cNvPr id="38" name="TextBox 38"/>
          <p:cNvSpPr txBox="1"/>
          <p:nvPr/>
        </p:nvSpPr>
        <p:spPr>
          <a:xfrm>
            <a:off x="12238452" y="6791642"/>
            <a:ext cx="5339695" cy="228179"/>
          </a:xfrm>
          <a:prstGeom prst="rect">
            <a:avLst/>
          </a:prstGeom>
        </p:spPr>
        <p:txBody>
          <a:bodyPr lIns="0" tIns="0" rIns="0" bIns="0" rtlCol="0" anchor="t">
            <a:spAutoFit/>
          </a:bodyPr>
          <a:lstStyle/>
          <a:p>
            <a:pPr>
              <a:lnSpc>
                <a:spcPts val="1992"/>
              </a:lnSpc>
            </a:pPr>
            <a:r>
              <a:rPr lang="en-US" sz="1423">
                <a:solidFill>
                  <a:srgbClr val="000000"/>
                </a:solidFill>
                <a:latin typeface="Canva Sans 1"/>
              </a:rPr>
              <a:t>Including: sales, merchandising, logistics, customer service</a:t>
            </a:r>
          </a:p>
        </p:txBody>
      </p:sp>
      <p:sp>
        <p:nvSpPr>
          <p:cNvPr id="39" name="TextBox 39"/>
          <p:cNvSpPr txBox="1"/>
          <p:nvPr/>
        </p:nvSpPr>
        <p:spPr>
          <a:xfrm>
            <a:off x="12238452" y="8004749"/>
            <a:ext cx="5339695" cy="231394"/>
          </a:xfrm>
          <a:prstGeom prst="rect">
            <a:avLst/>
          </a:prstGeom>
        </p:spPr>
        <p:txBody>
          <a:bodyPr lIns="0" tIns="0" rIns="0" bIns="0" rtlCol="0" anchor="t">
            <a:spAutoFit/>
          </a:bodyPr>
          <a:lstStyle/>
          <a:p>
            <a:pPr algn="just">
              <a:lnSpc>
                <a:spcPts val="1945"/>
              </a:lnSpc>
            </a:pPr>
            <a:r>
              <a:rPr lang="en-US" sz="1389">
                <a:solidFill>
                  <a:srgbClr val="000000"/>
                </a:solidFill>
                <a:latin typeface="Canva Sans 1"/>
              </a:rPr>
              <a:t>Including: secretary, receptionist, administration support</a:t>
            </a:r>
          </a:p>
        </p:txBody>
      </p:sp>
      <p:sp>
        <p:nvSpPr>
          <p:cNvPr id="40" name="TextBox 40"/>
          <p:cNvSpPr txBox="1"/>
          <p:nvPr/>
        </p:nvSpPr>
        <p:spPr>
          <a:xfrm>
            <a:off x="10082357" y="7312587"/>
            <a:ext cx="2174833"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MANUFACTURING</a:t>
            </a:r>
          </a:p>
        </p:txBody>
      </p:sp>
      <p:sp>
        <p:nvSpPr>
          <p:cNvPr id="41" name="TextBox 41"/>
          <p:cNvSpPr txBox="1"/>
          <p:nvPr/>
        </p:nvSpPr>
        <p:spPr>
          <a:xfrm>
            <a:off x="10063619" y="8548001"/>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EDUCATION</a:t>
            </a:r>
          </a:p>
        </p:txBody>
      </p:sp>
      <p:sp>
        <p:nvSpPr>
          <p:cNvPr id="42" name="TextBox 42"/>
          <p:cNvSpPr txBox="1"/>
          <p:nvPr/>
        </p:nvSpPr>
        <p:spPr>
          <a:xfrm>
            <a:off x="10077750" y="9136400"/>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Construction</a:t>
            </a:r>
          </a:p>
        </p:txBody>
      </p:sp>
      <p:sp>
        <p:nvSpPr>
          <p:cNvPr id="43" name="TextBox 43"/>
          <p:cNvSpPr txBox="1"/>
          <p:nvPr/>
        </p:nvSpPr>
        <p:spPr>
          <a:xfrm>
            <a:off x="12257189" y="7419205"/>
            <a:ext cx="5339695"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engineering, distribution, farming</a:t>
            </a:r>
          </a:p>
        </p:txBody>
      </p:sp>
      <p:sp>
        <p:nvSpPr>
          <p:cNvPr id="44" name="TextBox 44"/>
          <p:cNvSpPr txBox="1"/>
          <p:nvPr/>
        </p:nvSpPr>
        <p:spPr>
          <a:xfrm>
            <a:off x="12238452" y="8503923"/>
            <a:ext cx="5339695"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teaching, teaching assistants</a:t>
            </a:r>
          </a:p>
        </p:txBody>
      </p:sp>
      <p:sp>
        <p:nvSpPr>
          <p:cNvPr id="45" name="TextBox 45"/>
          <p:cNvSpPr txBox="1"/>
          <p:nvPr/>
        </p:nvSpPr>
        <p:spPr>
          <a:xfrm>
            <a:off x="12238452" y="9097031"/>
            <a:ext cx="5339695" cy="231394"/>
          </a:xfrm>
          <a:prstGeom prst="rect">
            <a:avLst/>
          </a:prstGeom>
        </p:spPr>
        <p:txBody>
          <a:bodyPr lIns="0" tIns="0" rIns="0" bIns="0" rtlCol="0" anchor="t">
            <a:spAutoFit/>
          </a:bodyPr>
          <a:lstStyle/>
          <a:p>
            <a:pPr>
              <a:lnSpc>
                <a:spcPts val="1945"/>
              </a:lnSpc>
            </a:pPr>
            <a:r>
              <a:rPr lang="en-US" sz="1350">
                <a:solidFill>
                  <a:srgbClr val="000000"/>
                </a:solidFill>
                <a:latin typeface="Canva Sans 1"/>
              </a:rPr>
              <a:t>Including foundations, structures and systems of infrastructure</a:t>
            </a:r>
            <a:endParaRPr lang="en-US" sz="1389">
              <a:solidFill>
                <a:srgbClr val="000000"/>
              </a:solidFill>
              <a:latin typeface="Canva Sans 1"/>
            </a:endParaRPr>
          </a:p>
        </p:txBody>
      </p:sp>
      <p:pic>
        <p:nvPicPr>
          <p:cNvPr id="46" name="Picture 46"/>
          <p:cNvPicPr>
            <a:picLocks noChangeAspect="1"/>
          </p:cNvPicPr>
          <p:nvPr/>
        </p:nvPicPr>
        <p:blipFill>
          <a:blip r:embed="rId2"/>
          <a:srcRect/>
          <a:stretch>
            <a:fillRect/>
          </a:stretch>
        </p:blipFill>
        <p:spPr>
          <a:xfrm>
            <a:off x="12834223" y="1641008"/>
            <a:ext cx="942964" cy="929548"/>
          </a:xfrm>
          <a:prstGeom prst="rect">
            <a:avLst/>
          </a:prstGeom>
        </p:spPr>
      </p:pic>
      <p:pic>
        <p:nvPicPr>
          <p:cNvPr id="47" name="Picture 47"/>
          <p:cNvPicPr>
            <a:picLocks noChangeAspect="1"/>
          </p:cNvPicPr>
          <p:nvPr/>
        </p:nvPicPr>
        <p:blipFill>
          <a:blip r:embed="rId3"/>
          <a:srcRect/>
          <a:stretch>
            <a:fillRect/>
          </a:stretch>
        </p:blipFill>
        <p:spPr>
          <a:xfrm>
            <a:off x="11411973" y="1017334"/>
            <a:ext cx="1097449" cy="1097449"/>
          </a:xfrm>
          <a:prstGeom prst="rect">
            <a:avLst/>
          </a:prstGeom>
        </p:spPr>
      </p:pic>
      <p:pic>
        <p:nvPicPr>
          <p:cNvPr id="48" name="Picture 48"/>
          <p:cNvPicPr>
            <a:picLocks noChangeAspect="1"/>
          </p:cNvPicPr>
          <p:nvPr/>
        </p:nvPicPr>
        <p:blipFill>
          <a:blip r:embed="rId4"/>
          <a:srcRect/>
          <a:stretch>
            <a:fillRect/>
          </a:stretch>
        </p:blipFill>
        <p:spPr>
          <a:xfrm>
            <a:off x="13965326" y="1573550"/>
            <a:ext cx="933497" cy="1018190"/>
          </a:xfrm>
          <a:prstGeom prst="rect">
            <a:avLst/>
          </a:prstGeom>
        </p:spPr>
      </p:pic>
      <p:pic>
        <p:nvPicPr>
          <p:cNvPr id="49" name="Picture 49"/>
          <p:cNvPicPr>
            <a:picLocks noChangeAspect="1"/>
          </p:cNvPicPr>
          <p:nvPr/>
        </p:nvPicPr>
        <p:blipFill>
          <a:blip r:embed="rId5"/>
          <a:srcRect/>
          <a:stretch>
            <a:fillRect/>
          </a:stretch>
        </p:blipFill>
        <p:spPr>
          <a:xfrm>
            <a:off x="14826499" y="1582705"/>
            <a:ext cx="1514434" cy="1514434"/>
          </a:xfrm>
          <a:prstGeom prst="rect">
            <a:avLst/>
          </a:prstGeom>
        </p:spPr>
      </p:pic>
      <p:grpSp>
        <p:nvGrpSpPr>
          <p:cNvPr id="51" name="Group 51"/>
          <p:cNvGrpSpPr/>
          <p:nvPr/>
        </p:nvGrpSpPr>
        <p:grpSpPr>
          <a:xfrm>
            <a:off x="669952" y="6532392"/>
            <a:ext cx="8602485" cy="3200893"/>
            <a:chOff x="0" y="0"/>
            <a:chExt cx="11344438" cy="4221145"/>
          </a:xfrm>
        </p:grpSpPr>
        <p:sp>
          <p:nvSpPr>
            <p:cNvPr id="52" name="Freeform 52"/>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sp>
        <p:sp>
          <p:nvSpPr>
            <p:cNvPr id="53" name="Freeform 53"/>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sp>
      </p:grpSp>
      <p:sp>
        <p:nvSpPr>
          <p:cNvPr id="54" name="TextBox 54"/>
          <p:cNvSpPr txBox="1"/>
          <p:nvPr/>
        </p:nvSpPr>
        <p:spPr>
          <a:xfrm>
            <a:off x="1021769" y="7791715"/>
            <a:ext cx="2256674"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ELYSIUM HEALTHCARE</a:t>
            </a:r>
          </a:p>
        </p:txBody>
      </p:sp>
      <p:sp>
        <p:nvSpPr>
          <p:cNvPr id="55" name="TextBox 55"/>
          <p:cNvSpPr txBox="1"/>
          <p:nvPr/>
        </p:nvSpPr>
        <p:spPr>
          <a:xfrm>
            <a:off x="1021769" y="8895735"/>
            <a:ext cx="2442731"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THORLABS</a:t>
            </a:r>
          </a:p>
        </p:txBody>
      </p:sp>
      <p:sp>
        <p:nvSpPr>
          <p:cNvPr id="56" name="TextBox 56"/>
          <p:cNvSpPr txBox="1"/>
          <p:nvPr/>
        </p:nvSpPr>
        <p:spPr>
          <a:xfrm>
            <a:off x="3285386" y="7789366"/>
            <a:ext cx="5663776" cy="540385"/>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health and social care provider, specialising in neurological and children's services</a:t>
            </a:r>
          </a:p>
        </p:txBody>
      </p:sp>
      <p:sp>
        <p:nvSpPr>
          <p:cNvPr id="57" name="TextBox 57"/>
          <p:cNvSpPr txBox="1"/>
          <p:nvPr/>
        </p:nvSpPr>
        <p:spPr>
          <a:xfrm>
            <a:off x="3358679" y="8549589"/>
            <a:ext cx="5785321"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global optical technologies company with a base in Ely, specialising in the design and manufacture of innovative photonics products for manufacturing and research.</a:t>
            </a:r>
          </a:p>
        </p:txBody>
      </p:sp>
      <p:sp>
        <p:nvSpPr>
          <p:cNvPr id="59" name="TextBox 59"/>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60" name="TextBox 60"/>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pic>
        <p:nvPicPr>
          <p:cNvPr id="61" name="Graphic 60" descr="Hammer outline">
            <a:extLst>
              <a:ext uri="{FF2B5EF4-FFF2-40B4-BE49-F238E27FC236}">
                <a16:creationId xmlns:a16="http://schemas.microsoft.com/office/drawing/2014/main" id="{2F3B4CE1-379E-A394-160F-F740C2CF0FA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350521" y="2081759"/>
            <a:ext cx="914400" cy="914400"/>
          </a:xfrm>
          <a:prstGeom prst="rect">
            <a:avLst/>
          </a:prstGeom>
        </p:spPr>
      </p:pic>
      <p:sp>
        <p:nvSpPr>
          <p:cNvPr id="62" name="TextBox 58">
            <a:extLst>
              <a:ext uri="{FF2B5EF4-FFF2-40B4-BE49-F238E27FC236}">
                <a16:creationId xmlns:a16="http://schemas.microsoft.com/office/drawing/2014/main" id="{A84748A3-6877-4A0F-ACEA-A1C717D117C4}"/>
              </a:ext>
            </a:extLst>
          </p:cNvPr>
          <p:cNvSpPr txBox="1"/>
          <p:nvPr/>
        </p:nvSpPr>
        <p:spPr>
          <a:xfrm>
            <a:off x="5327389" y="2959455"/>
            <a:ext cx="4566357" cy="938911"/>
          </a:xfrm>
          <a:prstGeom prst="rect">
            <a:avLst/>
          </a:prstGeom>
        </p:spPr>
        <p:txBody>
          <a:bodyPr wrap="square"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58" name="TextBox 40">
            <a:extLst>
              <a:ext uri="{FF2B5EF4-FFF2-40B4-BE49-F238E27FC236}">
                <a16:creationId xmlns:a16="http://schemas.microsoft.com/office/drawing/2014/main" id="{5416DCBD-BAEF-F9B6-9071-4182602269B9}"/>
              </a:ext>
            </a:extLst>
          </p:cNvPr>
          <p:cNvSpPr txBox="1"/>
          <p:nvPr/>
        </p:nvSpPr>
        <p:spPr>
          <a:xfrm>
            <a:off x="10884173" y="9816939"/>
            <a:ext cx="7043377" cy="203261"/>
          </a:xfrm>
          <a:prstGeom prst="rect">
            <a:avLst/>
          </a:prstGeom>
        </p:spPr>
        <p:txBody>
          <a:bodyPr lIns="0" tIns="0" rIns="0" bIns="0" rtlCol="0" anchor="t">
            <a:spAutoFit/>
          </a:bodyPr>
          <a:lstStyle/>
          <a:p>
            <a:pPr algn="r">
              <a:lnSpc>
                <a:spcPts val="1680"/>
              </a:lnSpc>
            </a:pPr>
            <a:r>
              <a:rPr lang="en-US" sz="1200" dirty="0">
                <a:solidFill>
                  <a:srgbClr val="000000"/>
                </a:solidFill>
                <a:latin typeface="Canva Sans 1"/>
              </a:rPr>
              <a:t>Sources: </a:t>
            </a:r>
            <a:r>
              <a:rPr lang="en-US" sz="1200" dirty="0" err="1">
                <a:solidFill>
                  <a:srgbClr val="000000"/>
                </a:solidFill>
                <a:latin typeface="Canva Sans 1"/>
              </a:rPr>
              <a:t>Lightcast</a:t>
            </a:r>
            <a:r>
              <a:rPr lang="en-US" sz="1200" dirty="0">
                <a:solidFill>
                  <a:srgbClr val="000000"/>
                </a:solidFill>
                <a:latin typeface="Canva Sans 1"/>
              </a:rPr>
              <a:t>, Parliament UK</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sp>
      <p:grpSp>
        <p:nvGrpSpPr>
          <p:cNvPr id="6" name="Group 6"/>
          <p:cNvGrpSpPr/>
          <p:nvPr/>
        </p:nvGrpSpPr>
        <p:grpSpPr>
          <a:xfrm>
            <a:off x="10200407" y="1810479"/>
            <a:ext cx="7154022" cy="3687353"/>
            <a:chOff x="-109309" y="-38100"/>
            <a:chExt cx="9538696" cy="4916470"/>
          </a:xfrm>
        </p:grpSpPr>
        <p:sp>
          <p:nvSpPr>
            <p:cNvPr id="7" name="TextBox 7"/>
            <p:cNvSpPr txBox="1"/>
            <p:nvPr/>
          </p:nvSpPr>
          <p:spPr>
            <a:xfrm rot="18900000">
              <a:off x="-109309" y="4321371"/>
              <a:ext cx="3191747" cy="556999"/>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Manufacturing</a:t>
              </a:r>
            </a:p>
          </p:txBody>
        </p:sp>
        <p:sp>
          <p:nvSpPr>
            <p:cNvPr id="8" name="TextBox 8"/>
            <p:cNvSpPr txBox="1"/>
            <p:nvPr/>
          </p:nvSpPr>
          <p:spPr>
            <a:xfrm rot="-2700000">
              <a:off x="3038108" y="3794676"/>
              <a:ext cx="115371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a:t>
              </a:r>
            </a:p>
          </p:txBody>
        </p:sp>
        <p:sp>
          <p:nvSpPr>
            <p:cNvPr id="9" name="TextBox 9"/>
            <p:cNvSpPr txBox="1"/>
            <p:nvPr/>
          </p:nvSpPr>
          <p:spPr>
            <a:xfrm rot="18900000">
              <a:off x="4518672" y="3768267"/>
              <a:ext cx="1576452" cy="541944"/>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Admin</a:t>
              </a:r>
            </a:p>
          </p:txBody>
        </p:sp>
        <p:sp>
          <p:nvSpPr>
            <p:cNvPr id="10" name="TextBox 10"/>
            <p:cNvSpPr txBox="1"/>
            <p:nvPr/>
          </p:nvSpPr>
          <p:spPr>
            <a:xfrm rot="-2700000">
              <a:off x="6098772" y="3860905"/>
              <a:ext cx="1341041"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Health</a:t>
              </a:r>
            </a:p>
          </p:txBody>
        </p:sp>
        <p:sp>
          <p:nvSpPr>
            <p:cNvPr id="11" name="TextBox 11"/>
            <p:cNvSpPr txBox="1"/>
            <p:nvPr/>
          </p:nvSpPr>
          <p:spPr>
            <a:xfrm rot="-2700000">
              <a:off x="7181271" y="4079518"/>
              <a:ext cx="1959372"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Transport</a:t>
              </a:r>
            </a:p>
          </p:txBody>
        </p:sp>
        <p:sp>
          <p:nvSpPr>
            <p:cNvPr id="12" name="TextBox 12"/>
            <p:cNvSpPr txBox="1"/>
            <p:nvPr/>
          </p:nvSpPr>
          <p:spPr>
            <a:xfrm>
              <a:off x="0" y="-38100"/>
              <a:ext cx="132298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6,000 </a:t>
              </a:r>
            </a:p>
          </p:txBody>
        </p:sp>
        <p:sp>
          <p:nvSpPr>
            <p:cNvPr id="13" name="TextBox 13"/>
            <p:cNvSpPr txBox="1"/>
            <p:nvPr/>
          </p:nvSpPr>
          <p:spPr>
            <a:xfrm>
              <a:off x="10716" y="954345"/>
              <a:ext cx="131226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4,000 </a:t>
              </a:r>
            </a:p>
          </p:txBody>
        </p:sp>
        <p:sp>
          <p:nvSpPr>
            <p:cNvPr id="14" name="TextBox 14"/>
            <p:cNvSpPr txBox="1"/>
            <p:nvPr/>
          </p:nvSpPr>
          <p:spPr>
            <a:xfrm>
              <a:off x="37108" y="1946790"/>
              <a:ext cx="1285875"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2,000 </a:t>
              </a:r>
            </a:p>
          </p:txBody>
        </p:sp>
        <p:sp>
          <p:nvSpPr>
            <p:cNvPr id="15" name="TextBox 15"/>
            <p:cNvSpPr txBox="1"/>
            <p:nvPr/>
          </p:nvSpPr>
          <p:spPr>
            <a:xfrm>
              <a:off x="943570"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6" name="Group 16"/>
            <p:cNvGrpSpPr>
              <a:grpSpLocks noChangeAspect="1"/>
            </p:cNvGrpSpPr>
            <p:nvPr/>
          </p:nvGrpSpPr>
          <p:grpSpPr>
            <a:xfrm>
              <a:off x="1526183" y="232410"/>
              <a:ext cx="7903204" cy="2983686"/>
              <a:chOff x="0" y="-6350"/>
              <a:chExt cx="7903204" cy="2983686"/>
            </a:xfrm>
          </p:grpSpPr>
          <p:sp>
            <p:nvSpPr>
              <p:cNvPr id="17" name="Freeform 17"/>
              <p:cNvSpPr/>
              <p:nvPr/>
            </p:nvSpPr>
            <p:spPr>
              <a:xfrm>
                <a:off x="0" y="-6350"/>
                <a:ext cx="1462093" cy="2983686"/>
              </a:xfrm>
              <a:custGeom>
                <a:avLst/>
                <a:gdLst/>
                <a:ahLst/>
                <a:cxnLst/>
                <a:rect l="l" t="t" r="r" b="b"/>
                <a:pathLst>
                  <a:path w="1462093" h="2983686">
                    <a:moveTo>
                      <a:pt x="0" y="2983686"/>
                    </a:moveTo>
                    <a:lnTo>
                      <a:pt x="0" y="116967"/>
                    </a:lnTo>
                    <a:cubicBezTo>
                      <a:pt x="0" y="85946"/>
                      <a:pt x="12323" y="56195"/>
                      <a:pt x="34259" y="34259"/>
                    </a:cubicBezTo>
                    <a:cubicBezTo>
                      <a:pt x="56195" y="12323"/>
                      <a:pt x="85946" y="0"/>
                      <a:pt x="116967" y="0"/>
                    </a:cubicBezTo>
                    <a:lnTo>
                      <a:pt x="1345125" y="0"/>
                    </a:lnTo>
                    <a:cubicBezTo>
                      <a:pt x="1409725" y="0"/>
                      <a:pt x="1462093" y="52368"/>
                      <a:pt x="1462093" y="116967"/>
                    </a:cubicBezTo>
                    <a:lnTo>
                      <a:pt x="1462093" y="2983686"/>
                    </a:lnTo>
                    <a:close/>
                  </a:path>
                </a:pathLst>
              </a:custGeom>
              <a:solidFill>
                <a:srgbClr val="105652"/>
              </a:solidFill>
            </p:spPr>
          </p:sp>
          <p:sp>
            <p:nvSpPr>
              <p:cNvPr id="18" name="Freeform 18"/>
              <p:cNvSpPr/>
              <p:nvPr/>
            </p:nvSpPr>
            <p:spPr>
              <a:xfrm>
                <a:off x="1610278" y="-6350"/>
                <a:ext cx="1462093" cy="2983686"/>
              </a:xfrm>
              <a:custGeom>
                <a:avLst/>
                <a:gdLst/>
                <a:ahLst/>
                <a:cxnLst/>
                <a:rect l="l" t="t" r="r" b="b"/>
                <a:pathLst>
                  <a:path w="1462093" h="2983686">
                    <a:moveTo>
                      <a:pt x="0" y="2983686"/>
                    </a:moveTo>
                    <a:lnTo>
                      <a:pt x="0" y="116967"/>
                    </a:lnTo>
                    <a:cubicBezTo>
                      <a:pt x="0" y="52368"/>
                      <a:pt x="52368" y="0"/>
                      <a:pt x="116967" y="0"/>
                    </a:cubicBezTo>
                    <a:lnTo>
                      <a:pt x="1345125" y="0"/>
                    </a:lnTo>
                    <a:cubicBezTo>
                      <a:pt x="1376147" y="0"/>
                      <a:pt x="1405898" y="12323"/>
                      <a:pt x="1427834" y="34259"/>
                    </a:cubicBezTo>
                    <a:cubicBezTo>
                      <a:pt x="1449769" y="56195"/>
                      <a:pt x="1462093" y="85946"/>
                      <a:pt x="1462093" y="116967"/>
                    </a:cubicBezTo>
                    <a:lnTo>
                      <a:pt x="1462093" y="2983686"/>
                    </a:lnTo>
                    <a:close/>
                  </a:path>
                </a:pathLst>
              </a:custGeom>
              <a:solidFill>
                <a:srgbClr val="105652"/>
              </a:solidFill>
            </p:spPr>
          </p:sp>
          <p:sp>
            <p:nvSpPr>
              <p:cNvPr id="19" name="Freeform 19"/>
              <p:cNvSpPr/>
              <p:nvPr/>
            </p:nvSpPr>
            <p:spPr>
              <a:xfrm>
                <a:off x="3245539" y="789675"/>
                <a:ext cx="1437111" cy="2112710"/>
              </a:xfrm>
              <a:custGeom>
                <a:avLst/>
                <a:gdLst/>
                <a:ahLst/>
                <a:cxnLst/>
                <a:rect l="l" t="t" r="r" b="b"/>
                <a:pathLst>
                  <a:path w="1462093" h="2487463">
                    <a:moveTo>
                      <a:pt x="0" y="2487463"/>
                    </a:moveTo>
                    <a:lnTo>
                      <a:pt x="0" y="116967"/>
                    </a:lnTo>
                    <a:cubicBezTo>
                      <a:pt x="0" y="85945"/>
                      <a:pt x="12323" y="56194"/>
                      <a:pt x="34259" y="34259"/>
                    </a:cubicBezTo>
                    <a:cubicBezTo>
                      <a:pt x="56194" y="12323"/>
                      <a:pt x="85945" y="0"/>
                      <a:pt x="116967" y="0"/>
                    </a:cubicBezTo>
                    <a:lnTo>
                      <a:pt x="1345125" y="0"/>
                    </a:lnTo>
                    <a:cubicBezTo>
                      <a:pt x="1409724" y="0"/>
                      <a:pt x="1462092" y="52368"/>
                      <a:pt x="1462092" y="116967"/>
                    </a:cubicBezTo>
                    <a:lnTo>
                      <a:pt x="1462092" y="2487463"/>
                    </a:lnTo>
                    <a:close/>
                  </a:path>
                </a:pathLst>
              </a:custGeom>
              <a:solidFill>
                <a:srgbClr val="105652"/>
              </a:solidFill>
            </p:spPr>
          </p:sp>
          <p:sp>
            <p:nvSpPr>
              <p:cNvPr id="20" name="Freeform 20"/>
              <p:cNvSpPr/>
              <p:nvPr/>
            </p:nvSpPr>
            <p:spPr>
              <a:xfrm>
                <a:off x="4830833" y="986095"/>
                <a:ext cx="1462093" cy="1991241"/>
              </a:xfrm>
              <a:custGeom>
                <a:avLst/>
                <a:gdLst/>
                <a:ahLst/>
                <a:cxnLst/>
                <a:rect l="l" t="t" r="r" b="b"/>
                <a:pathLst>
                  <a:path w="1462093" h="1991241">
                    <a:moveTo>
                      <a:pt x="0" y="1991241"/>
                    </a:moveTo>
                    <a:lnTo>
                      <a:pt x="0" y="116968"/>
                    </a:lnTo>
                    <a:cubicBezTo>
                      <a:pt x="0" y="52368"/>
                      <a:pt x="52369" y="0"/>
                      <a:pt x="116968" y="0"/>
                    </a:cubicBezTo>
                    <a:lnTo>
                      <a:pt x="1345126" y="0"/>
                    </a:lnTo>
                    <a:cubicBezTo>
                      <a:pt x="1376147" y="0"/>
                      <a:pt x="1405899" y="12323"/>
                      <a:pt x="1427834" y="34259"/>
                    </a:cubicBezTo>
                    <a:cubicBezTo>
                      <a:pt x="1449770" y="56195"/>
                      <a:pt x="1462093" y="85946"/>
                      <a:pt x="1462093" y="116968"/>
                    </a:cubicBezTo>
                    <a:lnTo>
                      <a:pt x="1462093" y="1991241"/>
                    </a:lnTo>
                    <a:close/>
                  </a:path>
                </a:pathLst>
              </a:custGeom>
              <a:solidFill>
                <a:srgbClr val="105652"/>
              </a:solidFill>
            </p:spPr>
          </p:sp>
          <p:sp>
            <p:nvSpPr>
              <p:cNvPr id="21" name="Freeform 21"/>
              <p:cNvSpPr/>
              <p:nvPr/>
            </p:nvSpPr>
            <p:spPr>
              <a:xfrm>
                <a:off x="6491077" y="1384107"/>
                <a:ext cx="1412127" cy="1518277"/>
              </a:xfrm>
              <a:custGeom>
                <a:avLst/>
                <a:gdLst/>
                <a:ahLst/>
                <a:cxnLst/>
                <a:rect l="l" t="t" r="r" b="b"/>
                <a:pathLst>
                  <a:path w="1462093" h="1743129">
                    <a:moveTo>
                      <a:pt x="0" y="1743130"/>
                    </a:moveTo>
                    <a:lnTo>
                      <a:pt x="0" y="116968"/>
                    </a:lnTo>
                    <a:cubicBezTo>
                      <a:pt x="0" y="85946"/>
                      <a:pt x="12323" y="56195"/>
                      <a:pt x="34259" y="34259"/>
                    </a:cubicBezTo>
                    <a:cubicBezTo>
                      <a:pt x="56195" y="12324"/>
                      <a:pt x="85946" y="0"/>
                      <a:pt x="116968" y="1"/>
                    </a:cubicBezTo>
                    <a:lnTo>
                      <a:pt x="1345125" y="1"/>
                    </a:lnTo>
                    <a:cubicBezTo>
                      <a:pt x="1409725" y="1"/>
                      <a:pt x="1462093" y="52369"/>
                      <a:pt x="1462093" y="116968"/>
                    </a:cubicBezTo>
                    <a:lnTo>
                      <a:pt x="1462093" y="1743130"/>
                    </a:lnTo>
                    <a:close/>
                  </a:path>
                </a:pathLst>
              </a:custGeom>
              <a:solidFill>
                <a:srgbClr val="105652"/>
              </a:solidFill>
            </p:spPr>
          </p:sp>
        </p:grpSp>
      </p:grpSp>
      <p:grpSp>
        <p:nvGrpSpPr>
          <p:cNvPr id="22" name="Group 22"/>
          <p:cNvGrpSpPr/>
          <p:nvPr/>
        </p:nvGrpSpPr>
        <p:grpSpPr>
          <a:xfrm>
            <a:off x="669952" y="6532392"/>
            <a:ext cx="8602485" cy="3200893"/>
            <a:chOff x="0" y="0"/>
            <a:chExt cx="11344438" cy="4221145"/>
          </a:xfrm>
        </p:grpSpPr>
        <p:sp>
          <p:nvSpPr>
            <p:cNvPr id="23" name="Freeform 23"/>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sp>
        <p:sp>
          <p:nvSpPr>
            <p:cNvPr id="24" name="Freeform 24"/>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sp>
      </p:grpSp>
      <p:sp>
        <p:nvSpPr>
          <p:cNvPr id="25" name="TextBox 25"/>
          <p:cNvSpPr txBox="1"/>
          <p:nvPr/>
        </p:nvSpPr>
        <p:spPr>
          <a:xfrm>
            <a:off x="1028712" y="4471989"/>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£29,300</a:t>
            </a:r>
            <a:endParaRPr lang="en-US" sz="9399">
              <a:solidFill>
                <a:srgbClr val="105652"/>
              </a:solidFill>
              <a:latin typeface="Bebas Neue Bold"/>
            </a:endParaRPr>
          </a:p>
        </p:txBody>
      </p:sp>
      <p:sp>
        <p:nvSpPr>
          <p:cNvPr id="26" name="TextBox 26"/>
          <p:cNvSpPr txBox="1"/>
          <p:nvPr/>
        </p:nvSpPr>
        <p:spPr>
          <a:xfrm>
            <a:off x="5327389" y="1721353"/>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15%</a:t>
            </a:r>
          </a:p>
        </p:txBody>
      </p:sp>
      <p:sp>
        <p:nvSpPr>
          <p:cNvPr id="27" name="TextBox 27"/>
          <p:cNvSpPr txBox="1"/>
          <p:nvPr/>
        </p:nvSpPr>
        <p:spPr>
          <a:xfrm>
            <a:off x="5327389"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3,700</a:t>
            </a:r>
          </a:p>
        </p:txBody>
      </p:sp>
      <p:sp>
        <p:nvSpPr>
          <p:cNvPr id="28" name="TextBox 28"/>
          <p:cNvSpPr txBox="1"/>
          <p:nvPr/>
        </p:nvSpPr>
        <p:spPr>
          <a:xfrm>
            <a:off x="1028712" y="3009600"/>
            <a:ext cx="203885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Jobs</a:t>
            </a:r>
          </a:p>
        </p:txBody>
      </p:sp>
      <p:sp>
        <p:nvSpPr>
          <p:cNvPr id="29" name="TextBox 29"/>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30" name="TextBox 30"/>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1" name="TextBox 31"/>
          <p:cNvSpPr txBox="1"/>
          <p:nvPr/>
        </p:nvSpPr>
        <p:spPr>
          <a:xfrm>
            <a:off x="1028700" y="331039"/>
            <a:ext cx="7782639"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fenland</a:t>
            </a:r>
          </a:p>
        </p:txBody>
      </p:sp>
      <p:sp>
        <p:nvSpPr>
          <p:cNvPr id="32" name="TextBox 32"/>
          <p:cNvSpPr txBox="1"/>
          <p:nvPr/>
        </p:nvSpPr>
        <p:spPr>
          <a:xfrm>
            <a:off x="1028700" y="1754155"/>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36,900</a:t>
            </a:r>
            <a:endParaRPr lang="en-US" sz="9399">
              <a:solidFill>
                <a:srgbClr val="105652"/>
              </a:solidFill>
              <a:latin typeface="Bebas Neue Bold"/>
            </a:endParaRPr>
          </a:p>
        </p:txBody>
      </p:sp>
      <p:sp>
        <p:nvSpPr>
          <p:cNvPr id="33" name="TextBox 33"/>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fenland</a:t>
            </a:r>
          </a:p>
        </p:txBody>
      </p:sp>
      <p:sp>
        <p:nvSpPr>
          <p:cNvPr id="34" name="TextBox 34"/>
          <p:cNvSpPr txBox="1"/>
          <p:nvPr/>
        </p:nvSpPr>
        <p:spPr>
          <a:xfrm>
            <a:off x="1021769" y="7966958"/>
            <a:ext cx="2038869"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PRINCES GROUP</a:t>
            </a:r>
          </a:p>
        </p:txBody>
      </p:sp>
      <p:sp>
        <p:nvSpPr>
          <p:cNvPr id="35" name="TextBox 35"/>
          <p:cNvSpPr txBox="1"/>
          <p:nvPr/>
        </p:nvSpPr>
        <p:spPr>
          <a:xfrm>
            <a:off x="1021769" y="8788667"/>
            <a:ext cx="2038869"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MCCAINS FOOD</a:t>
            </a:r>
          </a:p>
        </p:txBody>
      </p:sp>
      <p:sp>
        <p:nvSpPr>
          <p:cNvPr id="36" name="TextBox 36"/>
          <p:cNvSpPr txBox="1"/>
          <p:nvPr/>
        </p:nvSpPr>
        <p:spPr>
          <a:xfrm>
            <a:off x="2939081" y="7710246"/>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one of Europe’s largest food and drink groups. They source and manufacture products, and supply food and drink to suppliers across Europe.</a:t>
            </a:r>
          </a:p>
        </p:txBody>
      </p:sp>
      <p:sp>
        <p:nvSpPr>
          <p:cNvPr id="37" name="TextBox 37"/>
          <p:cNvSpPr txBox="1"/>
          <p:nvPr/>
        </p:nvSpPr>
        <p:spPr>
          <a:xfrm>
            <a:off x="3060638" y="8687411"/>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major global food supplier with a significant presence in Fenland, with opportunities in agri-tech, manufacturing and retail distribution.</a:t>
            </a:r>
          </a:p>
        </p:txBody>
      </p:sp>
      <p:grpSp>
        <p:nvGrpSpPr>
          <p:cNvPr id="38" name="Group 38"/>
          <p:cNvGrpSpPr/>
          <p:nvPr/>
        </p:nvGrpSpPr>
        <p:grpSpPr>
          <a:xfrm>
            <a:off x="9957283" y="6532392"/>
            <a:ext cx="7742469" cy="3200893"/>
            <a:chOff x="0" y="0"/>
            <a:chExt cx="10210301" cy="4221145"/>
          </a:xfrm>
        </p:grpSpPr>
        <p:sp>
          <p:nvSpPr>
            <p:cNvPr id="39" name="Freeform 39"/>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sp>
        <p:sp>
          <p:nvSpPr>
            <p:cNvPr id="40" name="Freeform 40"/>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sp>
      </p:grpSp>
      <p:sp>
        <p:nvSpPr>
          <p:cNvPr id="41" name="TextBox 41"/>
          <p:cNvSpPr txBox="1"/>
          <p:nvPr/>
        </p:nvSpPr>
        <p:spPr>
          <a:xfrm>
            <a:off x="10077750" y="6760529"/>
            <a:ext cx="2179867"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MANUFACTURING</a:t>
            </a:r>
          </a:p>
        </p:txBody>
      </p:sp>
      <p:sp>
        <p:nvSpPr>
          <p:cNvPr id="42" name="TextBox 42"/>
          <p:cNvSpPr txBox="1"/>
          <p:nvPr/>
        </p:nvSpPr>
        <p:spPr>
          <a:xfrm>
            <a:off x="10063619" y="7344826"/>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43" name="TextBox 43"/>
          <p:cNvSpPr txBox="1"/>
          <p:nvPr/>
        </p:nvSpPr>
        <p:spPr>
          <a:xfrm>
            <a:off x="12257617" y="6792393"/>
            <a:ext cx="5320530" cy="227428"/>
          </a:xfrm>
          <a:prstGeom prst="rect">
            <a:avLst/>
          </a:prstGeom>
        </p:spPr>
        <p:txBody>
          <a:bodyPr lIns="0" tIns="0" rIns="0" bIns="0" rtlCol="0" anchor="t">
            <a:spAutoFit/>
          </a:bodyPr>
          <a:lstStyle/>
          <a:p>
            <a:pPr>
              <a:lnSpc>
                <a:spcPts val="1985"/>
              </a:lnSpc>
            </a:pPr>
            <a:r>
              <a:rPr lang="en-US" sz="1418">
                <a:solidFill>
                  <a:srgbClr val="000000"/>
                </a:solidFill>
                <a:latin typeface="Canva Sans 1"/>
              </a:rPr>
              <a:t>Including: engineering, distribution, farming</a:t>
            </a:r>
          </a:p>
        </p:txBody>
      </p:sp>
      <p:sp>
        <p:nvSpPr>
          <p:cNvPr id="44" name="TextBox 44"/>
          <p:cNvSpPr txBox="1"/>
          <p:nvPr/>
        </p:nvSpPr>
        <p:spPr>
          <a:xfrm>
            <a:off x="12257617" y="7312235"/>
            <a:ext cx="5320530" cy="231394"/>
          </a:xfrm>
          <a:prstGeom prst="rect">
            <a:avLst/>
          </a:prstGeom>
        </p:spPr>
        <p:txBody>
          <a:bodyPr lIns="0" tIns="0" rIns="0" bIns="0" rtlCol="0" anchor="t">
            <a:spAutoFit/>
          </a:bodyPr>
          <a:lstStyle/>
          <a:p>
            <a:pPr algn="just">
              <a:lnSpc>
                <a:spcPts val="1945"/>
              </a:lnSpc>
            </a:pPr>
            <a:r>
              <a:rPr lang="en-US" sz="1389">
                <a:solidFill>
                  <a:srgbClr val="000000"/>
                </a:solidFill>
                <a:latin typeface="Canva Sans 1"/>
              </a:rPr>
              <a:t>Including: sales, merchandising, logistics, customer service</a:t>
            </a:r>
          </a:p>
        </p:txBody>
      </p:sp>
      <p:sp>
        <p:nvSpPr>
          <p:cNvPr id="45" name="TextBox 45"/>
          <p:cNvSpPr txBox="1"/>
          <p:nvPr/>
        </p:nvSpPr>
        <p:spPr>
          <a:xfrm>
            <a:off x="10063619" y="7930931"/>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ADMIN</a:t>
            </a:r>
          </a:p>
        </p:txBody>
      </p:sp>
      <p:sp>
        <p:nvSpPr>
          <p:cNvPr id="46" name="TextBox 46"/>
          <p:cNvSpPr txBox="1"/>
          <p:nvPr/>
        </p:nvSpPr>
        <p:spPr>
          <a:xfrm>
            <a:off x="10063619" y="8548001"/>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HEALTH</a:t>
            </a:r>
          </a:p>
        </p:txBody>
      </p:sp>
      <p:sp>
        <p:nvSpPr>
          <p:cNvPr id="47" name="TextBox 47"/>
          <p:cNvSpPr txBox="1"/>
          <p:nvPr/>
        </p:nvSpPr>
        <p:spPr>
          <a:xfrm>
            <a:off x="10077750" y="9136400"/>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TRANSPORT</a:t>
            </a:r>
          </a:p>
        </p:txBody>
      </p:sp>
      <p:sp>
        <p:nvSpPr>
          <p:cNvPr id="48" name="TextBox 48"/>
          <p:cNvSpPr txBox="1"/>
          <p:nvPr/>
        </p:nvSpPr>
        <p:spPr>
          <a:xfrm>
            <a:off x="12257617" y="7944642"/>
            <a:ext cx="5320530"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secretary, receptionist, administration support</a:t>
            </a:r>
          </a:p>
        </p:txBody>
      </p:sp>
      <p:sp>
        <p:nvSpPr>
          <p:cNvPr id="49" name="TextBox 49"/>
          <p:cNvSpPr txBox="1"/>
          <p:nvPr/>
        </p:nvSpPr>
        <p:spPr>
          <a:xfrm>
            <a:off x="12257617" y="8504703"/>
            <a:ext cx="5320530"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nursing, social care, medical practitioners</a:t>
            </a:r>
          </a:p>
        </p:txBody>
      </p:sp>
      <p:sp>
        <p:nvSpPr>
          <p:cNvPr id="50" name="TextBox 50"/>
          <p:cNvSpPr txBox="1"/>
          <p:nvPr/>
        </p:nvSpPr>
        <p:spPr>
          <a:xfrm>
            <a:off x="12257617" y="9097812"/>
            <a:ext cx="5320530"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haulage, distribution, delivery driver</a:t>
            </a:r>
          </a:p>
        </p:txBody>
      </p:sp>
      <p:pic>
        <p:nvPicPr>
          <p:cNvPr id="51" name="Picture 51"/>
          <p:cNvPicPr>
            <a:picLocks noChangeAspect="1"/>
          </p:cNvPicPr>
          <p:nvPr/>
        </p:nvPicPr>
        <p:blipFill>
          <a:blip r:embed="rId2"/>
          <a:srcRect/>
          <a:stretch>
            <a:fillRect/>
          </a:stretch>
        </p:blipFill>
        <p:spPr>
          <a:xfrm>
            <a:off x="11460329" y="1028700"/>
            <a:ext cx="942964" cy="929548"/>
          </a:xfrm>
          <a:prstGeom prst="rect">
            <a:avLst/>
          </a:prstGeom>
        </p:spPr>
      </p:pic>
      <p:pic>
        <p:nvPicPr>
          <p:cNvPr id="52" name="Picture 52"/>
          <p:cNvPicPr>
            <a:picLocks noChangeAspect="1"/>
          </p:cNvPicPr>
          <p:nvPr/>
        </p:nvPicPr>
        <p:blipFill>
          <a:blip r:embed="rId3"/>
          <a:srcRect/>
          <a:stretch>
            <a:fillRect/>
          </a:stretch>
        </p:blipFill>
        <p:spPr>
          <a:xfrm>
            <a:off x="12608456" y="950377"/>
            <a:ext cx="1097449" cy="1097449"/>
          </a:xfrm>
          <a:prstGeom prst="rect">
            <a:avLst/>
          </a:prstGeom>
        </p:spPr>
      </p:pic>
      <p:pic>
        <p:nvPicPr>
          <p:cNvPr id="53" name="Picture 53"/>
          <p:cNvPicPr>
            <a:picLocks noChangeAspect="1"/>
          </p:cNvPicPr>
          <p:nvPr/>
        </p:nvPicPr>
        <p:blipFill>
          <a:blip r:embed="rId4"/>
          <a:srcRect/>
          <a:stretch>
            <a:fillRect/>
          </a:stretch>
        </p:blipFill>
        <p:spPr>
          <a:xfrm>
            <a:off x="13986690" y="1536075"/>
            <a:ext cx="933497" cy="1018190"/>
          </a:xfrm>
          <a:prstGeom prst="rect">
            <a:avLst/>
          </a:prstGeom>
        </p:spPr>
      </p:pic>
      <p:pic>
        <p:nvPicPr>
          <p:cNvPr id="54" name="Picture 54"/>
          <p:cNvPicPr>
            <a:picLocks noChangeAspect="1"/>
          </p:cNvPicPr>
          <p:nvPr/>
        </p:nvPicPr>
        <p:blipFill>
          <a:blip r:embed="rId5"/>
          <a:srcRect/>
          <a:stretch>
            <a:fillRect/>
          </a:stretch>
        </p:blipFill>
        <p:spPr>
          <a:xfrm>
            <a:off x="16368612" y="2062788"/>
            <a:ext cx="1003308" cy="905764"/>
          </a:xfrm>
          <a:prstGeom prst="rect">
            <a:avLst/>
          </a:prstGeom>
        </p:spPr>
      </p:pic>
      <p:pic>
        <p:nvPicPr>
          <p:cNvPr id="55" name="Picture 55"/>
          <p:cNvPicPr>
            <a:picLocks noChangeAspect="1"/>
          </p:cNvPicPr>
          <p:nvPr/>
        </p:nvPicPr>
        <p:blipFill>
          <a:blip r:embed="rId6"/>
          <a:srcRect/>
          <a:stretch>
            <a:fillRect/>
          </a:stretch>
        </p:blipFill>
        <p:spPr>
          <a:xfrm>
            <a:off x="15078361" y="1793151"/>
            <a:ext cx="982177" cy="952414"/>
          </a:xfrm>
          <a:prstGeom prst="rect">
            <a:avLst/>
          </a:prstGeom>
        </p:spPr>
      </p:pic>
      <p:sp>
        <p:nvSpPr>
          <p:cNvPr id="57" name="TextBox 57"/>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58" name="TextBox 58"/>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sp>
        <p:nvSpPr>
          <p:cNvPr id="60" name="TextBox 58">
            <a:extLst>
              <a:ext uri="{FF2B5EF4-FFF2-40B4-BE49-F238E27FC236}">
                <a16:creationId xmlns:a16="http://schemas.microsoft.com/office/drawing/2014/main" id="{980F9ED1-550B-ADC7-33DA-8F776F849B8F}"/>
              </a:ext>
            </a:extLst>
          </p:cNvPr>
          <p:cNvSpPr txBox="1"/>
          <p:nvPr/>
        </p:nvSpPr>
        <p:spPr>
          <a:xfrm>
            <a:off x="5327389" y="2959455"/>
            <a:ext cx="4566357" cy="938911"/>
          </a:xfrm>
          <a:prstGeom prst="rect">
            <a:avLst/>
          </a:prstGeom>
        </p:spPr>
        <p:txBody>
          <a:bodyPr wrap="square"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59" name="TextBox 40">
            <a:extLst>
              <a:ext uri="{FF2B5EF4-FFF2-40B4-BE49-F238E27FC236}">
                <a16:creationId xmlns:a16="http://schemas.microsoft.com/office/drawing/2014/main" id="{0206FFFB-7C5D-513C-7CD9-1E59098DE874}"/>
              </a:ext>
            </a:extLst>
          </p:cNvPr>
          <p:cNvSpPr txBox="1"/>
          <p:nvPr/>
        </p:nvSpPr>
        <p:spPr>
          <a:xfrm>
            <a:off x="10884173" y="9816939"/>
            <a:ext cx="7043377" cy="203261"/>
          </a:xfrm>
          <a:prstGeom prst="rect">
            <a:avLst/>
          </a:prstGeom>
        </p:spPr>
        <p:txBody>
          <a:bodyPr lIns="0" tIns="0" rIns="0" bIns="0" rtlCol="0" anchor="t">
            <a:spAutoFit/>
          </a:bodyPr>
          <a:lstStyle/>
          <a:p>
            <a:pPr algn="r">
              <a:lnSpc>
                <a:spcPts val="1680"/>
              </a:lnSpc>
            </a:pPr>
            <a:r>
              <a:rPr lang="en-US" sz="1200" dirty="0">
                <a:solidFill>
                  <a:srgbClr val="000000"/>
                </a:solidFill>
                <a:latin typeface="Canva Sans 1"/>
              </a:rPr>
              <a:t>Sources: </a:t>
            </a:r>
            <a:r>
              <a:rPr lang="en-US" sz="1200" dirty="0" err="1">
                <a:solidFill>
                  <a:srgbClr val="000000"/>
                </a:solidFill>
                <a:latin typeface="Canva Sans 1"/>
              </a:rPr>
              <a:t>Lightcast</a:t>
            </a:r>
            <a:r>
              <a:rPr lang="en-US" sz="1200" dirty="0">
                <a:solidFill>
                  <a:srgbClr val="000000"/>
                </a:solidFill>
                <a:latin typeface="Canva Sans 1"/>
              </a:rPr>
              <a:t>, Parliament UK</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sp>
      <p:grpSp>
        <p:nvGrpSpPr>
          <p:cNvPr id="6" name="Group 6"/>
          <p:cNvGrpSpPr/>
          <p:nvPr/>
        </p:nvGrpSpPr>
        <p:grpSpPr>
          <a:xfrm>
            <a:off x="10106772" y="1810479"/>
            <a:ext cx="7247657" cy="3711831"/>
            <a:chOff x="0" y="-38100"/>
            <a:chExt cx="9663543" cy="4949107"/>
          </a:xfrm>
        </p:grpSpPr>
        <p:sp>
          <p:nvSpPr>
            <p:cNvPr id="7" name="TextBox 7"/>
            <p:cNvSpPr txBox="1"/>
            <p:nvPr/>
          </p:nvSpPr>
          <p:spPr>
            <a:xfrm rot="-2700000">
              <a:off x="1661986" y="3794676"/>
              <a:ext cx="115371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a:t>
              </a:r>
            </a:p>
          </p:txBody>
        </p:sp>
        <p:sp>
          <p:nvSpPr>
            <p:cNvPr id="8" name="TextBox 8"/>
            <p:cNvSpPr txBox="1"/>
            <p:nvPr/>
          </p:nvSpPr>
          <p:spPr>
            <a:xfrm rot="18900000">
              <a:off x="1743265" y="4369063"/>
              <a:ext cx="3037117" cy="541944"/>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Manufacturing</a:t>
              </a:r>
            </a:p>
          </p:txBody>
        </p:sp>
        <p:sp>
          <p:nvSpPr>
            <p:cNvPr id="9" name="TextBox 9"/>
            <p:cNvSpPr txBox="1"/>
            <p:nvPr/>
          </p:nvSpPr>
          <p:spPr>
            <a:xfrm rot="-2700000">
              <a:off x="4722650" y="3860905"/>
              <a:ext cx="1341041"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Health</a:t>
              </a:r>
            </a:p>
          </p:txBody>
        </p:sp>
        <p:sp>
          <p:nvSpPr>
            <p:cNvPr id="10" name="TextBox 10"/>
            <p:cNvSpPr txBox="1"/>
            <p:nvPr/>
          </p:nvSpPr>
          <p:spPr>
            <a:xfrm rot="18900000">
              <a:off x="7936795" y="3856493"/>
              <a:ext cx="1390399" cy="541944"/>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Admin</a:t>
              </a:r>
            </a:p>
          </p:txBody>
        </p:sp>
        <p:sp>
          <p:nvSpPr>
            <p:cNvPr id="11" name="TextBox 11"/>
            <p:cNvSpPr txBox="1"/>
            <p:nvPr/>
          </p:nvSpPr>
          <p:spPr>
            <a:xfrm rot="18900000">
              <a:off x="5475523" y="4124061"/>
              <a:ext cx="2475906" cy="541944"/>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Hospitality</a:t>
              </a:r>
            </a:p>
          </p:txBody>
        </p:sp>
        <p:sp>
          <p:nvSpPr>
            <p:cNvPr id="12" name="TextBox 12"/>
            <p:cNvSpPr txBox="1"/>
            <p:nvPr/>
          </p:nvSpPr>
          <p:spPr>
            <a:xfrm>
              <a:off x="96242" y="-38100"/>
              <a:ext cx="146089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12,500 </a:t>
              </a:r>
            </a:p>
          </p:txBody>
        </p:sp>
        <p:sp>
          <p:nvSpPr>
            <p:cNvPr id="13" name="TextBox 13"/>
            <p:cNvSpPr txBox="1"/>
            <p:nvPr/>
          </p:nvSpPr>
          <p:spPr>
            <a:xfrm>
              <a:off x="0" y="557367"/>
              <a:ext cx="1557139"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10,000 </a:t>
              </a:r>
            </a:p>
          </p:txBody>
        </p:sp>
        <p:sp>
          <p:nvSpPr>
            <p:cNvPr id="14" name="TextBox 14"/>
            <p:cNvSpPr txBox="1"/>
            <p:nvPr/>
          </p:nvSpPr>
          <p:spPr>
            <a:xfrm>
              <a:off x="330994" y="1152834"/>
              <a:ext cx="1226145"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7,500 </a:t>
              </a:r>
            </a:p>
          </p:txBody>
        </p:sp>
        <p:sp>
          <p:nvSpPr>
            <p:cNvPr id="15" name="TextBox 15"/>
            <p:cNvSpPr txBox="1"/>
            <p:nvPr/>
          </p:nvSpPr>
          <p:spPr>
            <a:xfrm>
              <a:off x="253206" y="1748301"/>
              <a:ext cx="130393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5,000 </a:t>
              </a:r>
            </a:p>
          </p:txBody>
        </p:sp>
        <p:sp>
          <p:nvSpPr>
            <p:cNvPr id="16" name="TextBox 16"/>
            <p:cNvSpPr txBox="1"/>
            <p:nvPr/>
          </p:nvSpPr>
          <p:spPr>
            <a:xfrm>
              <a:off x="310356" y="2343769"/>
              <a:ext cx="124678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2,500 </a:t>
              </a:r>
            </a:p>
          </p:txBody>
        </p:sp>
        <p:sp>
          <p:nvSpPr>
            <p:cNvPr id="17" name="TextBox 17"/>
            <p:cNvSpPr txBox="1"/>
            <p:nvPr/>
          </p:nvSpPr>
          <p:spPr>
            <a:xfrm>
              <a:off x="1177727"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8" name="Group 18"/>
            <p:cNvGrpSpPr>
              <a:grpSpLocks noChangeAspect="1"/>
            </p:cNvGrpSpPr>
            <p:nvPr/>
          </p:nvGrpSpPr>
          <p:grpSpPr>
            <a:xfrm>
              <a:off x="1760339" y="351503"/>
              <a:ext cx="7903204" cy="2864593"/>
              <a:chOff x="0" y="112743"/>
              <a:chExt cx="7903204" cy="2864593"/>
            </a:xfrm>
          </p:grpSpPr>
          <p:sp>
            <p:nvSpPr>
              <p:cNvPr id="19" name="Freeform 19"/>
              <p:cNvSpPr/>
              <p:nvPr/>
            </p:nvSpPr>
            <p:spPr>
              <a:xfrm>
                <a:off x="0" y="112743"/>
                <a:ext cx="1462093" cy="2864592"/>
              </a:xfrm>
              <a:custGeom>
                <a:avLst/>
                <a:gdLst/>
                <a:ahLst/>
                <a:cxnLst/>
                <a:rect l="l" t="t" r="r" b="b"/>
                <a:pathLst>
                  <a:path w="1462093" h="2864592">
                    <a:moveTo>
                      <a:pt x="0" y="2864593"/>
                    </a:moveTo>
                    <a:lnTo>
                      <a:pt x="0" y="116968"/>
                    </a:lnTo>
                    <a:cubicBezTo>
                      <a:pt x="0" y="85946"/>
                      <a:pt x="12323" y="56195"/>
                      <a:pt x="34259" y="34259"/>
                    </a:cubicBezTo>
                    <a:cubicBezTo>
                      <a:pt x="56195" y="12324"/>
                      <a:pt x="85946" y="0"/>
                      <a:pt x="116967" y="0"/>
                    </a:cubicBezTo>
                    <a:lnTo>
                      <a:pt x="1345125" y="0"/>
                    </a:lnTo>
                    <a:cubicBezTo>
                      <a:pt x="1409725" y="0"/>
                      <a:pt x="1462093" y="52369"/>
                      <a:pt x="1462093" y="116968"/>
                    </a:cubicBezTo>
                    <a:lnTo>
                      <a:pt x="1462093" y="2864593"/>
                    </a:lnTo>
                    <a:close/>
                  </a:path>
                </a:pathLst>
              </a:custGeom>
              <a:solidFill>
                <a:srgbClr val="105652"/>
              </a:solidFill>
            </p:spPr>
          </p:sp>
          <p:sp>
            <p:nvSpPr>
              <p:cNvPr id="20" name="Freeform 20"/>
              <p:cNvSpPr/>
              <p:nvPr/>
            </p:nvSpPr>
            <p:spPr>
              <a:xfrm>
                <a:off x="1660245" y="389250"/>
                <a:ext cx="1412127" cy="2513136"/>
              </a:xfrm>
              <a:custGeom>
                <a:avLst/>
                <a:gdLst/>
                <a:ahLst/>
                <a:cxnLst/>
                <a:rect l="l" t="t" r="r" b="b"/>
                <a:pathLst>
                  <a:path w="1462093" h="2388219">
                    <a:moveTo>
                      <a:pt x="0" y="2388219"/>
                    </a:moveTo>
                    <a:lnTo>
                      <a:pt x="0" y="116968"/>
                    </a:lnTo>
                    <a:cubicBezTo>
                      <a:pt x="0" y="52368"/>
                      <a:pt x="52368" y="0"/>
                      <a:pt x="116967" y="0"/>
                    </a:cubicBezTo>
                    <a:lnTo>
                      <a:pt x="1345125" y="0"/>
                    </a:lnTo>
                    <a:cubicBezTo>
                      <a:pt x="1376147" y="0"/>
                      <a:pt x="1405898" y="12323"/>
                      <a:pt x="1427834" y="34259"/>
                    </a:cubicBezTo>
                    <a:cubicBezTo>
                      <a:pt x="1449769" y="56195"/>
                      <a:pt x="1462093" y="85946"/>
                      <a:pt x="1462093" y="116968"/>
                    </a:cubicBezTo>
                    <a:lnTo>
                      <a:pt x="1462093" y="2388219"/>
                    </a:lnTo>
                    <a:close/>
                  </a:path>
                </a:pathLst>
              </a:custGeom>
              <a:solidFill>
                <a:srgbClr val="105652"/>
              </a:solidFill>
            </p:spPr>
          </p:sp>
          <p:sp>
            <p:nvSpPr>
              <p:cNvPr id="21" name="Freeform 21"/>
              <p:cNvSpPr/>
              <p:nvPr/>
            </p:nvSpPr>
            <p:spPr>
              <a:xfrm>
                <a:off x="3220557" y="602454"/>
                <a:ext cx="1512059" cy="2299933"/>
              </a:xfrm>
              <a:custGeom>
                <a:avLst/>
                <a:gdLst/>
                <a:ahLst/>
                <a:cxnLst/>
                <a:rect l="l" t="t" r="r" b="b"/>
                <a:pathLst>
                  <a:path w="1462093" h="2150032">
                    <a:moveTo>
                      <a:pt x="0" y="2150032"/>
                    </a:moveTo>
                    <a:lnTo>
                      <a:pt x="0" y="116967"/>
                    </a:lnTo>
                    <a:cubicBezTo>
                      <a:pt x="0" y="85946"/>
                      <a:pt x="12323" y="56195"/>
                      <a:pt x="34259" y="34259"/>
                    </a:cubicBezTo>
                    <a:cubicBezTo>
                      <a:pt x="56194" y="12323"/>
                      <a:pt x="85945" y="0"/>
                      <a:pt x="116967" y="0"/>
                    </a:cubicBezTo>
                    <a:lnTo>
                      <a:pt x="1345125" y="0"/>
                    </a:lnTo>
                    <a:cubicBezTo>
                      <a:pt x="1409724" y="0"/>
                      <a:pt x="1462092" y="52368"/>
                      <a:pt x="1462092" y="116967"/>
                    </a:cubicBezTo>
                    <a:lnTo>
                      <a:pt x="1462092" y="2150032"/>
                    </a:lnTo>
                    <a:close/>
                  </a:path>
                </a:pathLst>
              </a:custGeom>
              <a:solidFill>
                <a:srgbClr val="105652"/>
              </a:solidFill>
            </p:spPr>
          </p:sp>
          <p:sp>
            <p:nvSpPr>
              <p:cNvPr id="22" name="Freeform 22"/>
              <p:cNvSpPr/>
              <p:nvPr/>
            </p:nvSpPr>
            <p:spPr>
              <a:xfrm>
                <a:off x="4830833" y="1303678"/>
                <a:ext cx="1462093" cy="1673658"/>
              </a:xfrm>
              <a:custGeom>
                <a:avLst/>
                <a:gdLst/>
                <a:ahLst/>
                <a:cxnLst/>
                <a:rect l="l" t="t" r="r" b="b"/>
                <a:pathLst>
                  <a:path w="1462093" h="1673658">
                    <a:moveTo>
                      <a:pt x="0" y="1673658"/>
                    </a:moveTo>
                    <a:lnTo>
                      <a:pt x="0" y="116967"/>
                    </a:lnTo>
                    <a:cubicBezTo>
                      <a:pt x="0" y="52368"/>
                      <a:pt x="52369" y="0"/>
                      <a:pt x="116968" y="0"/>
                    </a:cubicBezTo>
                    <a:lnTo>
                      <a:pt x="1345126" y="0"/>
                    </a:lnTo>
                    <a:cubicBezTo>
                      <a:pt x="1376147" y="0"/>
                      <a:pt x="1405899" y="12323"/>
                      <a:pt x="1427834" y="34259"/>
                    </a:cubicBezTo>
                    <a:cubicBezTo>
                      <a:pt x="1449770" y="56194"/>
                      <a:pt x="1462093" y="85945"/>
                      <a:pt x="1462093" y="116967"/>
                    </a:cubicBezTo>
                    <a:lnTo>
                      <a:pt x="1462093" y="1673658"/>
                    </a:lnTo>
                    <a:close/>
                  </a:path>
                </a:pathLst>
              </a:custGeom>
              <a:solidFill>
                <a:srgbClr val="105652"/>
              </a:solidFill>
            </p:spPr>
          </p:sp>
          <p:sp>
            <p:nvSpPr>
              <p:cNvPr id="23" name="Freeform 23"/>
              <p:cNvSpPr/>
              <p:nvPr/>
            </p:nvSpPr>
            <p:spPr>
              <a:xfrm>
                <a:off x="6441111" y="1541864"/>
                <a:ext cx="1462093" cy="1435471"/>
              </a:xfrm>
              <a:custGeom>
                <a:avLst/>
                <a:gdLst/>
                <a:ahLst/>
                <a:cxnLst/>
                <a:rect l="l" t="t" r="r" b="b"/>
                <a:pathLst>
                  <a:path w="1462093" h="1435471">
                    <a:moveTo>
                      <a:pt x="0" y="1435472"/>
                    </a:moveTo>
                    <a:lnTo>
                      <a:pt x="0" y="116968"/>
                    </a:lnTo>
                    <a:cubicBezTo>
                      <a:pt x="0" y="85946"/>
                      <a:pt x="12323" y="56195"/>
                      <a:pt x="34259" y="34259"/>
                    </a:cubicBezTo>
                    <a:cubicBezTo>
                      <a:pt x="56195" y="12324"/>
                      <a:pt x="85946" y="0"/>
                      <a:pt x="116968" y="1"/>
                    </a:cubicBezTo>
                    <a:lnTo>
                      <a:pt x="1345125" y="1"/>
                    </a:lnTo>
                    <a:cubicBezTo>
                      <a:pt x="1409725" y="1"/>
                      <a:pt x="1462093" y="52369"/>
                      <a:pt x="1462093" y="116968"/>
                    </a:cubicBezTo>
                    <a:lnTo>
                      <a:pt x="1462093" y="1435472"/>
                    </a:lnTo>
                    <a:close/>
                  </a:path>
                </a:pathLst>
              </a:custGeom>
              <a:solidFill>
                <a:srgbClr val="105652"/>
              </a:solidFill>
            </p:spPr>
          </p:sp>
        </p:grpSp>
      </p:grpSp>
      <p:grpSp>
        <p:nvGrpSpPr>
          <p:cNvPr id="24" name="Group 24"/>
          <p:cNvGrpSpPr/>
          <p:nvPr/>
        </p:nvGrpSpPr>
        <p:grpSpPr>
          <a:xfrm>
            <a:off x="669952" y="6532392"/>
            <a:ext cx="8602485" cy="3200893"/>
            <a:chOff x="0" y="0"/>
            <a:chExt cx="11344438" cy="4221145"/>
          </a:xfrm>
        </p:grpSpPr>
        <p:sp>
          <p:nvSpPr>
            <p:cNvPr id="25" name="Freeform 25"/>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sp>
        <p:sp>
          <p:nvSpPr>
            <p:cNvPr id="26" name="Freeform 26"/>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sp>
      </p:grpSp>
      <p:sp>
        <p:nvSpPr>
          <p:cNvPr id="27" name="TextBox 27"/>
          <p:cNvSpPr txBox="1"/>
          <p:nvPr/>
        </p:nvSpPr>
        <p:spPr>
          <a:xfrm>
            <a:off x="1028712" y="4471989"/>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£31,100</a:t>
            </a:r>
            <a:endParaRPr lang="en-US" sz="9399">
              <a:solidFill>
                <a:srgbClr val="105652"/>
              </a:solidFill>
              <a:latin typeface="Bebas Neue Bold"/>
            </a:endParaRPr>
          </a:p>
        </p:txBody>
      </p:sp>
      <p:sp>
        <p:nvSpPr>
          <p:cNvPr id="28" name="TextBox 28"/>
          <p:cNvSpPr txBox="1"/>
          <p:nvPr/>
        </p:nvSpPr>
        <p:spPr>
          <a:xfrm>
            <a:off x="5327389" y="1721353"/>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30%</a:t>
            </a:r>
          </a:p>
        </p:txBody>
      </p:sp>
      <p:sp>
        <p:nvSpPr>
          <p:cNvPr id="29" name="TextBox 29"/>
          <p:cNvSpPr txBox="1"/>
          <p:nvPr/>
        </p:nvSpPr>
        <p:spPr>
          <a:xfrm>
            <a:off x="5327389" y="4471989"/>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8,100</a:t>
            </a:r>
            <a:endParaRPr lang="en-US" sz="9399">
              <a:solidFill>
                <a:srgbClr val="105652"/>
              </a:solidFill>
              <a:latin typeface="Bebas Neue Bold"/>
            </a:endParaRPr>
          </a:p>
        </p:txBody>
      </p:sp>
      <p:sp>
        <p:nvSpPr>
          <p:cNvPr id="30" name="TextBox 30"/>
          <p:cNvSpPr txBox="1"/>
          <p:nvPr/>
        </p:nvSpPr>
        <p:spPr>
          <a:xfrm>
            <a:off x="1028712" y="3009600"/>
            <a:ext cx="203885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Jobs</a:t>
            </a:r>
          </a:p>
        </p:txBody>
      </p:sp>
      <p:sp>
        <p:nvSpPr>
          <p:cNvPr id="31" name="TextBox 31"/>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32" name="TextBox 32"/>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3" name="TextBox 33"/>
          <p:cNvSpPr txBox="1"/>
          <p:nvPr/>
        </p:nvSpPr>
        <p:spPr>
          <a:xfrm>
            <a:off x="1028700" y="331039"/>
            <a:ext cx="7782639"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huntingdonshire</a:t>
            </a:r>
          </a:p>
        </p:txBody>
      </p:sp>
      <p:sp>
        <p:nvSpPr>
          <p:cNvPr id="34" name="TextBox 34"/>
          <p:cNvSpPr txBox="1"/>
          <p:nvPr/>
        </p:nvSpPr>
        <p:spPr>
          <a:xfrm>
            <a:off x="1028700" y="1754155"/>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79,300</a:t>
            </a:r>
            <a:endParaRPr lang="en-US" sz="9399">
              <a:solidFill>
                <a:srgbClr val="105652"/>
              </a:solidFill>
              <a:latin typeface="Bebas Neue Bold"/>
            </a:endParaRPr>
          </a:p>
        </p:txBody>
      </p:sp>
      <p:sp>
        <p:nvSpPr>
          <p:cNvPr id="35" name="TextBox 35"/>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huntingdonshire</a:t>
            </a:r>
          </a:p>
        </p:txBody>
      </p:sp>
      <p:sp>
        <p:nvSpPr>
          <p:cNvPr id="36" name="TextBox 36"/>
          <p:cNvSpPr txBox="1"/>
          <p:nvPr/>
        </p:nvSpPr>
        <p:spPr>
          <a:xfrm>
            <a:off x="1021769" y="7749299"/>
            <a:ext cx="2151067"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HINCHINGBROOKE HOSPITAL </a:t>
            </a:r>
          </a:p>
        </p:txBody>
      </p:sp>
      <p:sp>
        <p:nvSpPr>
          <p:cNvPr id="37" name="TextBox 37"/>
          <p:cNvSpPr txBox="1"/>
          <p:nvPr/>
        </p:nvSpPr>
        <p:spPr>
          <a:xfrm>
            <a:off x="1021769" y="8788667"/>
            <a:ext cx="2038869"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HOTEL CHOCOLAT</a:t>
            </a:r>
          </a:p>
        </p:txBody>
      </p:sp>
      <p:sp>
        <p:nvSpPr>
          <p:cNvPr id="38" name="TextBox 38"/>
          <p:cNvSpPr txBox="1"/>
          <p:nvPr/>
        </p:nvSpPr>
        <p:spPr>
          <a:xfrm>
            <a:off x="3172836" y="7805061"/>
            <a:ext cx="6003138" cy="540385"/>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A 304 bed hospital providing surgeries, ear nose and throat, vascular services and children's health services</a:t>
            </a:r>
          </a:p>
        </p:txBody>
      </p:sp>
      <p:sp>
        <p:nvSpPr>
          <p:cNvPr id="39" name="TextBox 39"/>
          <p:cNvSpPr txBox="1"/>
          <p:nvPr/>
        </p:nvSpPr>
        <p:spPr>
          <a:xfrm>
            <a:off x="3060638" y="8656093"/>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British chocolate manufacturer, selling chocolate and cocoa products, online, in store and in cafés, with a factory outlet in Huntingdon.</a:t>
            </a:r>
          </a:p>
        </p:txBody>
      </p:sp>
      <p:grpSp>
        <p:nvGrpSpPr>
          <p:cNvPr id="40" name="Group 40"/>
          <p:cNvGrpSpPr/>
          <p:nvPr/>
        </p:nvGrpSpPr>
        <p:grpSpPr>
          <a:xfrm>
            <a:off x="9957283" y="6532392"/>
            <a:ext cx="7742469" cy="3200893"/>
            <a:chOff x="0" y="0"/>
            <a:chExt cx="10210301" cy="4221145"/>
          </a:xfrm>
        </p:grpSpPr>
        <p:sp>
          <p:nvSpPr>
            <p:cNvPr id="41" name="Freeform 41"/>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sp>
        <p:sp>
          <p:nvSpPr>
            <p:cNvPr id="42" name="Freeform 42"/>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sp>
      </p:grpSp>
      <p:sp>
        <p:nvSpPr>
          <p:cNvPr id="43" name="TextBox 43"/>
          <p:cNvSpPr txBox="1"/>
          <p:nvPr/>
        </p:nvSpPr>
        <p:spPr>
          <a:xfrm>
            <a:off x="10077750" y="6760529"/>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44" name="TextBox 44"/>
          <p:cNvSpPr txBox="1"/>
          <p:nvPr/>
        </p:nvSpPr>
        <p:spPr>
          <a:xfrm>
            <a:off x="10063619" y="7306726"/>
            <a:ext cx="2400057"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MANUFACTURING</a:t>
            </a:r>
          </a:p>
        </p:txBody>
      </p:sp>
      <p:sp>
        <p:nvSpPr>
          <p:cNvPr id="45" name="TextBox 45"/>
          <p:cNvSpPr txBox="1"/>
          <p:nvPr/>
        </p:nvSpPr>
        <p:spPr>
          <a:xfrm>
            <a:off x="12463676" y="6781413"/>
            <a:ext cx="5114471" cy="238408"/>
          </a:xfrm>
          <a:prstGeom prst="rect">
            <a:avLst/>
          </a:prstGeom>
        </p:spPr>
        <p:txBody>
          <a:bodyPr lIns="0" tIns="0" rIns="0" bIns="0" rtlCol="0" anchor="t">
            <a:spAutoFit/>
          </a:bodyPr>
          <a:lstStyle/>
          <a:p>
            <a:pPr>
              <a:lnSpc>
                <a:spcPts val="1908"/>
              </a:lnSpc>
            </a:pPr>
            <a:r>
              <a:rPr lang="en-US" sz="1363">
                <a:solidFill>
                  <a:srgbClr val="000000"/>
                </a:solidFill>
                <a:latin typeface="Canva Sans 1"/>
              </a:rPr>
              <a:t>Including: sales, merchandising, logistics, customer service</a:t>
            </a:r>
          </a:p>
        </p:txBody>
      </p:sp>
      <p:sp>
        <p:nvSpPr>
          <p:cNvPr id="46" name="TextBox 46"/>
          <p:cNvSpPr txBox="1"/>
          <p:nvPr/>
        </p:nvSpPr>
        <p:spPr>
          <a:xfrm>
            <a:off x="12463676" y="7301577"/>
            <a:ext cx="5114471" cy="236883"/>
          </a:xfrm>
          <a:prstGeom prst="rect">
            <a:avLst/>
          </a:prstGeom>
        </p:spPr>
        <p:txBody>
          <a:bodyPr lIns="0" tIns="0" rIns="0" bIns="0" rtlCol="0" anchor="t">
            <a:spAutoFit/>
          </a:bodyPr>
          <a:lstStyle/>
          <a:p>
            <a:pPr algn="just">
              <a:lnSpc>
                <a:spcPts val="1947"/>
              </a:lnSpc>
            </a:pPr>
            <a:r>
              <a:rPr lang="en-US" sz="1390">
                <a:solidFill>
                  <a:srgbClr val="000000"/>
                </a:solidFill>
                <a:latin typeface="Canva Sans 1"/>
              </a:rPr>
              <a:t>Including: engineering, distribution, farming</a:t>
            </a:r>
          </a:p>
        </p:txBody>
      </p:sp>
      <p:sp>
        <p:nvSpPr>
          <p:cNvPr id="47" name="TextBox 47"/>
          <p:cNvSpPr txBox="1"/>
          <p:nvPr/>
        </p:nvSpPr>
        <p:spPr>
          <a:xfrm>
            <a:off x="10063619" y="7845206"/>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HEALTH</a:t>
            </a:r>
          </a:p>
        </p:txBody>
      </p:sp>
      <p:sp>
        <p:nvSpPr>
          <p:cNvPr id="48" name="TextBox 48"/>
          <p:cNvSpPr txBox="1"/>
          <p:nvPr/>
        </p:nvSpPr>
        <p:spPr>
          <a:xfrm>
            <a:off x="10063619" y="8429238"/>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HOSPITALITY</a:t>
            </a:r>
          </a:p>
        </p:txBody>
      </p:sp>
      <p:sp>
        <p:nvSpPr>
          <p:cNvPr id="49" name="TextBox 49"/>
          <p:cNvSpPr txBox="1"/>
          <p:nvPr/>
        </p:nvSpPr>
        <p:spPr>
          <a:xfrm>
            <a:off x="10099316" y="8956217"/>
            <a:ext cx="1854060" cy="410369"/>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admin</a:t>
            </a:r>
          </a:p>
        </p:txBody>
      </p:sp>
      <p:sp>
        <p:nvSpPr>
          <p:cNvPr id="50" name="TextBox 50"/>
          <p:cNvSpPr txBox="1"/>
          <p:nvPr/>
        </p:nvSpPr>
        <p:spPr>
          <a:xfrm>
            <a:off x="12463676" y="7852658"/>
            <a:ext cx="5114471" cy="236883"/>
          </a:xfrm>
          <a:prstGeom prst="rect">
            <a:avLst/>
          </a:prstGeom>
        </p:spPr>
        <p:txBody>
          <a:bodyPr lIns="0" tIns="0" rIns="0" bIns="0" rtlCol="0" anchor="t">
            <a:spAutoFit/>
          </a:bodyPr>
          <a:lstStyle/>
          <a:p>
            <a:pPr>
              <a:lnSpc>
                <a:spcPts val="1947"/>
              </a:lnSpc>
            </a:pPr>
            <a:r>
              <a:rPr lang="en-US" sz="1390">
                <a:solidFill>
                  <a:srgbClr val="000000"/>
                </a:solidFill>
                <a:latin typeface="Canva Sans 1"/>
              </a:rPr>
              <a:t>Including: nursing, social care, medical practitioners</a:t>
            </a:r>
          </a:p>
        </p:txBody>
      </p:sp>
      <p:sp>
        <p:nvSpPr>
          <p:cNvPr id="51" name="TextBox 51"/>
          <p:cNvSpPr txBox="1"/>
          <p:nvPr/>
        </p:nvSpPr>
        <p:spPr>
          <a:xfrm>
            <a:off x="12463676" y="8954845"/>
            <a:ext cx="5114471" cy="236883"/>
          </a:xfrm>
          <a:prstGeom prst="rect">
            <a:avLst/>
          </a:prstGeom>
        </p:spPr>
        <p:txBody>
          <a:bodyPr lIns="0" tIns="0" rIns="0" bIns="0" rtlCol="0" anchor="t">
            <a:spAutoFit/>
          </a:bodyPr>
          <a:lstStyle/>
          <a:p>
            <a:pPr>
              <a:lnSpc>
                <a:spcPts val="1947"/>
              </a:lnSpc>
            </a:pPr>
            <a:r>
              <a:rPr lang="en-US" sz="1390">
                <a:solidFill>
                  <a:srgbClr val="000000"/>
                </a:solidFill>
                <a:latin typeface="Canva Sans 1"/>
              </a:rPr>
              <a:t>Including: secretary, receptionist, administration support</a:t>
            </a:r>
          </a:p>
        </p:txBody>
      </p:sp>
      <p:pic>
        <p:nvPicPr>
          <p:cNvPr id="53" name="Picture 53"/>
          <p:cNvPicPr>
            <a:picLocks noChangeAspect="1"/>
          </p:cNvPicPr>
          <p:nvPr/>
        </p:nvPicPr>
        <p:blipFill>
          <a:blip r:embed="rId2"/>
          <a:srcRect/>
          <a:stretch>
            <a:fillRect/>
          </a:stretch>
        </p:blipFill>
        <p:spPr>
          <a:xfrm>
            <a:off x="12796757" y="1337742"/>
            <a:ext cx="942964" cy="929548"/>
          </a:xfrm>
          <a:prstGeom prst="rect">
            <a:avLst/>
          </a:prstGeom>
        </p:spPr>
      </p:pic>
      <p:pic>
        <p:nvPicPr>
          <p:cNvPr id="54" name="Picture 54"/>
          <p:cNvPicPr>
            <a:picLocks noChangeAspect="1"/>
          </p:cNvPicPr>
          <p:nvPr/>
        </p:nvPicPr>
        <p:blipFill>
          <a:blip r:embed="rId3"/>
          <a:srcRect/>
          <a:stretch>
            <a:fillRect/>
          </a:stretch>
        </p:blipFill>
        <p:spPr>
          <a:xfrm>
            <a:off x="11396126" y="950377"/>
            <a:ext cx="1097449" cy="1097449"/>
          </a:xfrm>
          <a:prstGeom prst="rect">
            <a:avLst/>
          </a:prstGeom>
        </p:spPr>
      </p:pic>
      <p:pic>
        <p:nvPicPr>
          <p:cNvPr id="55" name="Picture 55"/>
          <p:cNvPicPr>
            <a:picLocks noChangeAspect="1"/>
          </p:cNvPicPr>
          <p:nvPr/>
        </p:nvPicPr>
        <p:blipFill>
          <a:blip r:embed="rId4"/>
          <a:srcRect/>
          <a:stretch>
            <a:fillRect/>
          </a:stretch>
        </p:blipFill>
        <p:spPr>
          <a:xfrm>
            <a:off x="16429390" y="2214745"/>
            <a:ext cx="933497" cy="1018190"/>
          </a:xfrm>
          <a:prstGeom prst="rect">
            <a:avLst/>
          </a:prstGeom>
        </p:spPr>
      </p:pic>
      <p:pic>
        <p:nvPicPr>
          <p:cNvPr id="56" name="Picture 56"/>
          <p:cNvPicPr>
            <a:picLocks noChangeAspect="1"/>
          </p:cNvPicPr>
          <p:nvPr/>
        </p:nvPicPr>
        <p:blipFill>
          <a:blip r:embed="rId5"/>
          <a:srcRect/>
          <a:stretch>
            <a:fillRect/>
          </a:stretch>
        </p:blipFill>
        <p:spPr>
          <a:xfrm>
            <a:off x="14024324" y="1493954"/>
            <a:ext cx="982177" cy="952414"/>
          </a:xfrm>
          <a:prstGeom prst="rect">
            <a:avLst/>
          </a:prstGeom>
        </p:spPr>
      </p:pic>
      <p:sp>
        <p:nvSpPr>
          <p:cNvPr id="58" name="TextBox 58"/>
          <p:cNvSpPr txBox="1"/>
          <p:nvPr/>
        </p:nvSpPr>
        <p:spPr>
          <a:xfrm>
            <a:off x="5327389" y="2959455"/>
            <a:ext cx="4566357" cy="938911"/>
          </a:xfrm>
          <a:prstGeom prst="rect">
            <a:avLst/>
          </a:prstGeom>
        </p:spPr>
        <p:txBody>
          <a:bodyPr wrap="square"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59" name="TextBox 59"/>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60" name="TextBox 60"/>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pic>
        <p:nvPicPr>
          <p:cNvPr id="61" name="Picture 26" descr="A fork and knife with a black background&#10;&#10;Description automatically generated">
            <a:extLst>
              <a:ext uri="{FF2B5EF4-FFF2-40B4-BE49-F238E27FC236}">
                <a16:creationId xmlns:a16="http://schemas.microsoft.com/office/drawing/2014/main" id="{E6027CCB-1AEB-115E-1B66-91D0127A3B49}"/>
              </a:ext>
            </a:extLst>
          </p:cNvPr>
          <p:cNvPicPr>
            <a:picLocks noChangeAspect="1"/>
          </p:cNvPicPr>
          <p:nvPr/>
        </p:nvPicPr>
        <p:blipFill>
          <a:blip r:embed="rId6"/>
          <a:srcRect/>
          <a:stretch>
            <a:fillRect/>
          </a:stretch>
        </p:blipFill>
        <p:spPr>
          <a:xfrm>
            <a:off x="14918325" y="1693202"/>
            <a:ext cx="1506672" cy="1506672"/>
          </a:xfrm>
          <a:prstGeom prst="rect">
            <a:avLst/>
          </a:prstGeom>
        </p:spPr>
      </p:pic>
      <p:sp>
        <p:nvSpPr>
          <p:cNvPr id="65" name="TextBox 57">
            <a:extLst>
              <a:ext uri="{FF2B5EF4-FFF2-40B4-BE49-F238E27FC236}">
                <a16:creationId xmlns:a16="http://schemas.microsoft.com/office/drawing/2014/main" id="{9E378754-D2A7-F668-7E24-9BA10C4D1BE7}"/>
              </a:ext>
            </a:extLst>
          </p:cNvPr>
          <p:cNvSpPr txBox="1"/>
          <p:nvPr/>
        </p:nvSpPr>
        <p:spPr>
          <a:xfrm>
            <a:off x="12456467" y="8470011"/>
            <a:ext cx="5598711" cy="231394"/>
          </a:xfrm>
          <a:prstGeom prst="rect">
            <a:avLst/>
          </a:prstGeom>
        </p:spPr>
        <p:txBody>
          <a:bodyPr lIns="0" tIns="0" rIns="0" bIns="0" rtlCol="0" anchor="t">
            <a:spAutoFit/>
          </a:bodyPr>
          <a:lstStyle/>
          <a:p>
            <a:pPr>
              <a:lnSpc>
                <a:spcPts val="1945"/>
              </a:lnSpc>
            </a:pPr>
            <a:r>
              <a:rPr lang="en-US" sz="1350">
                <a:solidFill>
                  <a:srgbClr val="000000"/>
                </a:solidFill>
                <a:latin typeface="Canva Sans 1"/>
              </a:rPr>
              <a:t>Including: food and accommodation services</a:t>
            </a:r>
            <a:endParaRPr lang="en-US" sz="1389">
              <a:solidFill>
                <a:srgbClr val="000000"/>
              </a:solidFill>
              <a:latin typeface="Canva Sans 1"/>
            </a:endParaRPr>
          </a:p>
        </p:txBody>
      </p:sp>
      <p:sp>
        <p:nvSpPr>
          <p:cNvPr id="57" name="TextBox 40">
            <a:extLst>
              <a:ext uri="{FF2B5EF4-FFF2-40B4-BE49-F238E27FC236}">
                <a16:creationId xmlns:a16="http://schemas.microsoft.com/office/drawing/2014/main" id="{309C5A37-0D9E-CF01-25C7-76B1942868E8}"/>
              </a:ext>
            </a:extLst>
          </p:cNvPr>
          <p:cNvSpPr txBox="1"/>
          <p:nvPr/>
        </p:nvSpPr>
        <p:spPr>
          <a:xfrm>
            <a:off x="10884173" y="9816939"/>
            <a:ext cx="7043377" cy="203261"/>
          </a:xfrm>
          <a:prstGeom prst="rect">
            <a:avLst/>
          </a:prstGeom>
        </p:spPr>
        <p:txBody>
          <a:bodyPr lIns="0" tIns="0" rIns="0" bIns="0" rtlCol="0" anchor="t">
            <a:spAutoFit/>
          </a:bodyPr>
          <a:lstStyle/>
          <a:p>
            <a:pPr algn="r">
              <a:lnSpc>
                <a:spcPts val="1680"/>
              </a:lnSpc>
            </a:pPr>
            <a:r>
              <a:rPr lang="en-US" sz="1200" dirty="0">
                <a:solidFill>
                  <a:srgbClr val="000000"/>
                </a:solidFill>
                <a:latin typeface="Canva Sans 1"/>
              </a:rPr>
              <a:t>Sources: </a:t>
            </a:r>
            <a:r>
              <a:rPr lang="en-US" sz="1200" dirty="0" err="1">
                <a:solidFill>
                  <a:srgbClr val="000000"/>
                </a:solidFill>
                <a:latin typeface="Canva Sans 1"/>
              </a:rPr>
              <a:t>Lightcast</a:t>
            </a:r>
            <a:r>
              <a:rPr lang="en-US" sz="1200" dirty="0">
                <a:solidFill>
                  <a:srgbClr val="000000"/>
                </a:solidFill>
                <a:latin typeface="Canva Sans 1"/>
              </a:rPr>
              <a:t>, Parliament UK</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3801583" y="1092468"/>
            <a:ext cx="10627056" cy="1601637"/>
          </a:xfrm>
          <a:prstGeom prst="rect">
            <a:avLst/>
          </a:prstGeom>
        </p:spPr>
        <p:txBody>
          <a:bodyPr lIns="0" tIns="0" rIns="0" bIns="0" rtlCol="0" anchor="t">
            <a:spAutoFit/>
          </a:bodyPr>
          <a:lstStyle/>
          <a:p>
            <a:pPr marL="0" marR="0" lvl="0" indent="0" algn="ctr"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000000"/>
                </a:solidFill>
                <a:effectLst/>
                <a:uLnTx/>
                <a:uFillTx/>
                <a:latin typeface="Bebas Neue Bold"/>
                <a:ea typeface="+mn-ea"/>
                <a:cs typeface="+mn-cs"/>
              </a:rPr>
              <a:t>FURTHER STUDY</a:t>
            </a:r>
          </a:p>
        </p:txBody>
      </p:sp>
      <p:sp>
        <p:nvSpPr>
          <p:cNvPr id="3" name="TextBox 3"/>
          <p:cNvSpPr txBox="1"/>
          <p:nvPr/>
        </p:nvSpPr>
        <p:spPr>
          <a:xfrm>
            <a:off x="2505540" y="2579805"/>
            <a:ext cx="13276920" cy="478156"/>
          </a:xfrm>
          <a:prstGeom prst="rect">
            <a:avLst/>
          </a:prstGeom>
        </p:spPr>
        <p:txBody>
          <a:bodyPr lIns="0" tIns="0" rIns="0" bIns="0" rtlCol="0" anchor="t">
            <a:spAutoFit/>
          </a:bodyPr>
          <a:lstStyle/>
          <a:p>
            <a:pPr marL="0" marR="0" lvl="0" indent="0" algn="ctr" defTabSz="914400" rtl="0" eaLnBrk="1" fontAlgn="auto" latinLnBrk="0" hangingPunct="1">
              <a:lnSpc>
                <a:spcPts val="3839"/>
              </a:lnSpc>
              <a:spcBef>
                <a:spcPts val="0"/>
              </a:spcBef>
              <a:spcAft>
                <a:spcPts val="0"/>
              </a:spcAft>
              <a:buClrTx/>
              <a:buSzTx/>
              <a:buFontTx/>
              <a:buNone/>
              <a:tabLst/>
              <a:defRPr/>
            </a:pPr>
            <a:r>
              <a:rPr kumimoji="0" lang="en-US" sz="2399" b="0" i="0" u="none" strike="noStrike" kern="1200" cap="none" spc="0" normalizeH="0" baseline="0" noProof="0">
                <a:ln>
                  <a:noFill/>
                </a:ln>
                <a:solidFill>
                  <a:srgbClr val="000000"/>
                </a:solidFill>
                <a:effectLst/>
                <a:uLnTx/>
                <a:uFillTx/>
                <a:latin typeface="Poppins"/>
                <a:ea typeface="+mn-ea"/>
                <a:cs typeface="+mn-cs"/>
              </a:rPr>
              <a:t>Pathways from school into employment</a:t>
            </a:r>
          </a:p>
        </p:txBody>
      </p:sp>
      <p:grpSp>
        <p:nvGrpSpPr>
          <p:cNvPr id="4" name="Group 4"/>
          <p:cNvGrpSpPr/>
          <p:nvPr/>
        </p:nvGrpSpPr>
        <p:grpSpPr>
          <a:xfrm>
            <a:off x="829318" y="3599669"/>
            <a:ext cx="4714172" cy="781940"/>
            <a:chOff x="0" y="0"/>
            <a:chExt cx="6216766" cy="1031175"/>
          </a:xfrm>
        </p:grpSpPr>
        <p:sp>
          <p:nvSpPr>
            <p:cNvPr id="5" name="Freeform 5"/>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sp>
        <p:sp>
          <p:nvSpPr>
            <p:cNvPr id="6" name="Freeform 6"/>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sp>
      </p:grpSp>
      <p:grpSp>
        <p:nvGrpSpPr>
          <p:cNvPr id="7" name="Group 7"/>
          <p:cNvGrpSpPr/>
          <p:nvPr/>
        </p:nvGrpSpPr>
        <p:grpSpPr>
          <a:xfrm>
            <a:off x="368509" y="3433649"/>
            <a:ext cx="5635789" cy="3047705"/>
            <a:chOff x="0" y="0"/>
            <a:chExt cx="1484323" cy="802688"/>
          </a:xfrm>
        </p:grpSpPr>
        <p:sp>
          <p:nvSpPr>
            <p:cNvPr id="8" name="Freeform 8"/>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sp>
        <p:sp>
          <p:nvSpPr>
            <p:cNvPr id="9" name="TextBox 9"/>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10"/>
          <p:cNvSpPr txBox="1"/>
          <p:nvPr/>
        </p:nvSpPr>
        <p:spPr>
          <a:xfrm>
            <a:off x="1286936" y="3694919"/>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university</a:t>
            </a:r>
          </a:p>
        </p:txBody>
      </p:sp>
      <p:sp>
        <p:nvSpPr>
          <p:cNvPr id="11" name="TextBox 11"/>
          <p:cNvSpPr txBox="1"/>
          <p:nvPr/>
        </p:nvSpPr>
        <p:spPr>
          <a:xfrm>
            <a:off x="653263" y="4489939"/>
            <a:ext cx="5066281" cy="1723389"/>
          </a:xfrm>
          <a:prstGeom prst="rect">
            <a:avLst/>
          </a:prstGeom>
        </p:spPr>
        <p:txBody>
          <a:bodyPr lIns="0" tIns="0" rIns="0" bIns="0" rtlCol="0" anchor="t">
            <a:spAutoFit/>
          </a:bodyPr>
          <a:lstStyle/>
          <a:p>
            <a:pPr marL="0" marR="0" lvl="0" indent="0" algn="l" defTabSz="914400" rtl="0" eaLnBrk="1" fontAlgn="auto" latinLnBrk="0" hangingPunct="1">
              <a:lnSpc>
                <a:spcPts val="2720"/>
              </a:lnSpc>
              <a:spcBef>
                <a:spcPts val="0"/>
              </a:spcBef>
              <a:spcAft>
                <a:spcPts val="0"/>
              </a:spcAft>
              <a:buClrTx/>
              <a:buSzTx/>
              <a:buFontTx/>
              <a:buNone/>
              <a:tabLst/>
              <a:defRPr/>
            </a:pPr>
            <a:r>
              <a:rPr kumimoji="0" lang="en-US" sz="1700" b="0" i="0" u="none" strike="noStrike" kern="1200" cap="none" spc="0" normalizeH="0" baseline="0" noProof="0">
                <a:ln>
                  <a:noFill/>
                </a:ln>
                <a:solidFill>
                  <a:srgbClr val="000000"/>
                </a:solidFill>
                <a:effectLst/>
                <a:uLnTx/>
                <a:uFillTx/>
                <a:latin typeface="Poppins"/>
                <a:ea typeface="+mn-ea"/>
                <a:cs typeface="+mn-cs"/>
              </a:rPr>
              <a:t>University degrees usually last a minimum of 3 years and involve studying through a mix of lectures and tutorials, and completing coursework and exams, and can provide pathways into many different careers.</a:t>
            </a:r>
          </a:p>
        </p:txBody>
      </p:sp>
      <p:grpSp>
        <p:nvGrpSpPr>
          <p:cNvPr id="12" name="Group 12"/>
          <p:cNvGrpSpPr/>
          <p:nvPr/>
        </p:nvGrpSpPr>
        <p:grpSpPr>
          <a:xfrm>
            <a:off x="6758025" y="3599669"/>
            <a:ext cx="4714172" cy="781940"/>
            <a:chOff x="0" y="0"/>
            <a:chExt cx="6216766" cy="1031175"/>
          </a:xfrm>
        </p:grpSpPr>
        <p:sp>
          <p:nvSpPr>
            <p:cNvPr id="13" name="Freeform 13"/>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sp>
        <p:sp>
          <p:nvSpPr>
            <p:cNvPr id="14" name="Freeform 14"/>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sp>
      </p:grpSp>
      <p:grpSp>
        <p:nvGrpSpPr>
          <p:cNvPr id="15" name="Group 15"/>
          <p:cNvGrpSpPr/>
          <p:nvPr/>
        </p:nvGrpSpPr>
        <p:grpSpPr>
          <a:xfrm>
            <a:off x="6297217" y="3433649"/>
            <a:ext cx="5635789" cy="3047705"/>
            <a:chOff x="0" y="0"/>
            <a:chExt cx="1484323" cy="802688"/>
          </a:xfrm>
        </p:grpSpPr>
        <p:sp>
          <p:nvSpPr>
            <p:cNvPr id="16" name="Freeform 16"/>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sp>
        <p:sp>
          <p:nvSpPr>
            <p:cNvPr id="17" name="TextBox 17"/>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TextBox 18"/>
          <p:cNvSpPr txBox="1"/>
          <p:nvPr/>
        </p:nvSpPr>
        <p:spPr>
          <a:xfrm>
            <a:off x="7215644" y="3694919"/>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apprenticeships</a:t>
            </a:r>
          </a:p>
        </p:txBody>
      </p:sp>
      <p:sp>
        <p:nvSpPr>
          <p:cNvPr id="19" name="TextBox 19"/>
          <p:cNvSpPr txBox="1"/>
          <p:nvPr/>
        </p:nvSpPr>
        <p:spPr>
          <a:xfrm>
            <a:off x="6581971" y="4508989"/>
            <a:ext cx="5066281" cy="1828799"/>
          </a:xfrm>
          <a:prstGeom prst="rect">
            <a:avLst/>
          </a:prstGeom>
        </p:spPr>
        <p:txBody>
          <a:bodyPr lIns="0" tIns="0" rIns="0" bIns="0" rtlCol="0" anchor="t">
            <a:spAutoFit/>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en-US" sz="1500" b="0" i="0" u="none" strike="noStrike" kern="1200" cap="none" spc="0" normalizeH="0" baseline="0" noProof="0">
                <a:ln>
                  <a:noFill/>
                </a:ln>
                <a:solidFill>
                  <a:srgbClr val="000000"/>
                </a:solidFill>
                <a:effectLst/>
                <a:uLnTx/>
                <a:uFillTx/>
                <a:latin typeface="Poppins"/>
                <a:ea typeface="+mn-ea"/>
                <a:cs typeface="+mn-cs"/>
              </a:rPr>
              <a:t>Apprenticeships provide a route into industry, available across a wide range of industries. Apprenticeships allow you to 'work whilst you learn' and you will usually spend a set amount of time studying for a professional qualification, or possibly a degree, whilst you work for a particular company. </a:t>
            </a:r>
          </a:p>
        </p:txBody>
      </p:sp>
      <p:grpSp>
        <p:nvGrpSpPr>
          <p:cNvPr id="20" name="Group 20"/>
          <p:cNvGrpSpPr/>
          <p:nvPr/>
        </p:nvGrpSpPr>
        <p:grpSpPr>
          <a:xfrm>
            <a:off x="12686732" y="3588501"/>
            <a:ext cx="4714172" cy="781940"/>
            <a:chOff x="0" y="0"/>
            <a:chExt cx="6216766" cy="1031175"/>
          </a:xfrm>
        </p:grpSpPr>
        <p:sp>
          <p:nvSpPr>
            <p:cNvPr id="21" name="Freeform 21"/>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sp>
        <p:sp>
          <p:nvSpPr>
            <p:cNvPr id="22" name="Freeform 22"/>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sp>
      </p:grpSp>
      <p:grpSp>
        <p:nvGrpSpPr>
          <p:cNvPr id="23" name="Group 23"/>
          <p:cNvGrpSpPr/>
          <p:nvPr/>
        </p:nvGrpSpPr>
        <p:grpSpPr>
          <a:xfrm>
            <a:off x="12225924" y="3422481"/>
            <a:ext cx="5635789" cy="3047705"/>
            <a:chOff x="0" y="0"/>
            <a:chExt cx="1484323" cy="802688"/>
          </a:xfrm>
        </p:grpSpPr>
        <p:sp>
          <p:nvSpPr>
            <p:cNvPr id="24" name="Freeform 24"/>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sp>
        <p:sp>
          <p:nvSpPr>
            <p:cNvPr id="25" name="TextBox 25"/>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TextBox 26"/>
          <p:cNvSpPr txBox="1"/>
          <p:nvPr/>
        </p:nvSpPr>
        <p:spPr>
          <a:xfrm>
            <a:off x="13144351" y="3683751"/>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ON THE JOB TRAINING</a:t>
            </a:r>
          </a:p>
        </p:txBody>
      </p:sp>
      <p:sp>
        <p:nvSpPr>
          <p:cNvPr id="27" name="TextBox 27"/>
          <p:cNvSpPr txBox="1"/>
          <p:nvPr/>
        </p:nvSpPr>
        <p:spPr>
          <a:xfrm>
            <a:off x="12510678" y="4497822"/>
            <a:ext cx="5066281" cy="1614169"/>
          </a:xfrm>
          <a:prstGeom prst="rect">
            <a:avLst/>
          </a:prstGeom>
        </p:spPr>
        <p:txBody>
          <a:bodyPr lIns="0" tIns="0" rIns="0" bIns="0" rtlCol="0" anchor="t">
            <a:spAutoFit/>
          </a:bodyPr>
          <a:lstStyle/>
          <a:p>
            <a:pPr marL="0" marR="0" lvl="0" indent="0" algn="l" defTabSz="914400" rtl="0" eaLnBrk="1" fontAlgn="auto" latinLnBrk="0" hangingPunct="1">
              <a:lnSpc>
                <a:spcPts val="256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oppins"/>
                <a:ea typeface="+mn-ea"/>
                <a:cs typeface="+mn-cs"/>
              </a:rPr>
              <a:t>On the job training is training or education that takes place whilst in a job. This might be informal learning from a manager or mentor, but may also be formal learning for a professional qualification that is needed to progress in the job.</a:t>
            </a:r>
          </a:p>
        </p:txBody>
      </p:sp>
      <p:grpSp>
        <p:nvGrpSpPr>
          <p:cNvPr id="28" name="Group 28"/>
          <p:cNvGrpSpPr/>
          <p:nvPr/>
        </p:nvGrpSpPr>
        <p:grpSpPr>
          <a:xfrm>
            <a:off x="829318" y="7001442"/>
            <a:ext cx="4714172" cy="781940"/>
            <a:chOff x="0" y="0"/>
            <a:chExt cx="6216766" cy="1031175"/>
          </a:xfrm>
        </p:grpSpPr>
        <p:sp>
          <p:nvSpPr>
            <p:cNvPr id="29" name="Freeform 29"/>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sp>
        <p:sp>
          <p:nvSpPr>
            <p:cNvPr id="30" name="Freeform 30"/>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sp>
      </p:grpSp>
      <p:grpSp>
        <p:nvGrpSpPr>
          <p:cNvPr id="31" name="Group 31"/>
          <p:cNvGrpSpPr/>
          <p:nvPr/>
        </p:nvGrpSpPr>
        <p:grpSpPr>
          <a:xfrm>
            <a:off x="368509" y="6835422"/>
            <a:ext cx="5635789" cy="3047705"/>
            <a:chOff x="0" y="0"/>
            <a:chExt cx="1484323" cy="802688"/>
          </a:xfrm>
        </p:grpSpPr>
        <p:sp>
          <p:nvSpPr>
            <p:cNvPr id="32" name="Freeform 32"/>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sp>
        <p:sp>
          <p:nvSpPr>
            <p:cNvPr id="33" name="TextBox 33"/>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4" name="TextBox 34"/>
          <p:cNvSpPr txBox="1"/>
          <p:nvPr/>
        </p:nvSpPr>
        <p:spPr>
          <a:xfrm>
            <a:off x="1286936" y="7096692"/>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TECHNICAL EDUCATION</a:t>
            </a:r>
          </a:p>
        </p:txBody>
      </p:sp>
      <p:sp>
        <p:nvSpPr>
          <p:cNvPr id="35" name="TextBox 35"/>
          <p:cNvSpPr txBox="1"/>
          <p:nvPr/>
        </p:nvSpPr>
        <p:spPr>
          <a:xfrm>
            <a:off x="653263" y="7910762"/>
            <a:ext cx="5066281" cy="1614169"/>
          </a:xfrm>
          <a:prstGeom prst="rect">
            <a:avLst/>
          </a:prstGeom>
        </p:spPr>
        <p:txBody>
          <a:bodyPr lIns="0" tIns="0" rIns="0" bIns="0" rtlCol="0" anchor="t">
            <a:spAutoFit/>
          </a:bodyPr>
          <a:lstStyle/>
          <a:p>
            <a:pPr marL="0" marR="0" lvl="0" indent="0" algn="l" defTabSz="914400" rtl="0" eaLnBrk="1" fontAlgn="auto" latinLnBrk="0" hangingPunct="1">
              <a:lnSpc>
                <a:spcPts val="256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oppins"/>
                <a:ea typeface="+mn-ea"/>
                <a:cs typeface="+mn-cs"/>
              </a:rPr>
              <a:t>Technical education is a career focused option, with T Levels a technical alternative to A Levels, and Higher Technical Qualifications (HTQ) an alternative to  degree, developed with businesses, with specific skill requirements in mind.</a:t>
            </a:r>
          </a:p>
        </p:txBody>
      </p:sp>
      <p:grpSp>
        <p:nvGrpSpPr>
          <p:cNvPr id="36" name="Group 36"/>
          <p:cNvGrpSpPr/>
          <p:nvPr/>
        </p:nvGrpSpPr>
        <p:grpSpPr>
          <a:xfrm>
            <a:off x="6758025" y="7001442"/>
            <a:ext cx="4714172" cy="781940"/>
            <a:chOff x="0" y="0"/>
            <a:chExt cx="6216766" cy="1031175"/>
          </a:xfrm>
        </p:grpSpPr>
        <p:sp>
          <p:nvSpPr>
            <p:cNvPr id="37" name="Freeform 37"/>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sp>
        <p:sp>
          <p:nvSpPr>
            <p:cNvPr id="38" name="Freeform 38"/>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sp>
      </p:grpSp>
      <p:grpSp>
        <p:nvGrpSpPr>
          <p:cNvPr id="39" name="Group 39"/>
          <p:cNvGrpSpPr/>
          <p:nvPr/>
        </p:nvGrpSpPr>
        <p:grpSpPr>
          <a:xfrm>
            <a:off x="6297217" y="6835422"/>
            <a:ext cx="5635789" cy="3047705"/>
            <a:chOff x="0" y="0"/>
            <a:chExt cx="1484323" cy="802688"/>
          </a:xfrm>
        </p:grpSpPr>
        <p:sp>
          <p:nvSpPr>
            <p:cNvPr id="40" name="Freeform 40"/>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sp>
        <p:sp>
          <p:nvSpPr>
            <p:cNvPr id="41" name="TextBox 41"/>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2" name="TextBox 42"/>
          <p:cNvSpPr txBox="1"/>
          <p:nvPr/>
        </p:nvSpPr>
        <p:spPr>
          <a:xfrm>
            <a:off x="7215644" y="7096692"/>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WORK EXPERIENCE</a:t>
            </a:r>
          </a:p>
        </p:txBody>
      </p:sp>
      <p:sp>
        <p:nvSpPr>
          <p:cNvPr id="43" name="TextBox 43"/>
          <p:cNvSpPr txBox="1"/>
          <p:nvPr/>
        </p:nvSpPr>
        <p:spPr>
          <a:xfrm>
            <a:off x="6581971" y="7910762"/>
            <a:ext cx="5066281" cy="1828799"/>
          </a:xfrm>
          <a:prstGeom prst="rect">
            <a:avLst/>
          </a:prstGeom>
        </p:spPr>
        <p:txBody>
          <a:bodyPr lIns="0" tIns="0" rIns="0" bIns="0" rtlCol="0" anchor="t">
            <a:spAutoFit/>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en-US" sz="1500" b="0" i="0" u="none" strike="noStrike" kern="1200" cap="none" spc="0" normalizeH="0" baseline="0" noProof="0">
                <a:ln>
                  <a:noFill/>
                </a:ln>
                <a:solidFill>
                  <a:srgbClr val="000000"/>
                </a:solidFill>
                <a:effectLst/>
                <a:uLnTx/>
                <a:uFillTx/>
                <a:latin typeface="Poppins"/>
                <a:ea typeface="+mn-ea"/>
                <a:cs typeface="+mn-cs"/>
              </a:rPr>
              <a:t>Work experience is where you gain experience of what it is like to work within a particular job or company. It is usually short and runs for one or two weeks, and is usually unpaid. Work experience is often organised by schools and usually takes place whilst you are still in education.</a:t>
            </a:r>
          </a:p>
        </p:txBody>
      </p:sp>
      <p:grpSp>
        <p:nvGrpSpPr>
          <p:cNvPr id="44" name="Group 44"/>
          <p:cNvGrpSpPr/>
          <p:nvPr/>
        </p:nvGrpSpPr>
        <p:grpSpPr>
          <a:xfrm>
            <a:off x="12686732" y="6990275"/>
            <a:ext cx="4714172" cy="781940"/>
            <a:chOff x="0" y="0"/>
            <a:chExt cx="6216766" cy="1031175"/>
          </a:xfrm>
        </p:grpSpPr>
        <p:sp>
          <p:nvSpPr>
            <p:cNvPr id="45" name="Freeform 45"/>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sp>
        <p:sp>
          <p:nvSpPr>
            <p:cNvPr id="46" name="Freeform 46"/>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sp>
      </p:grpSp>
      <p:grpSp>
        <p:nvGrpSpPr>
          <p:cNvPr id="47" name="Group 47"/>
          <p:cNvGrpSpPr/>
          <p:nvPr/>
        </p:nvGrpSpPr>
        <p:grpSpPr>
          <a:xfrm>
            <a:off x="12225924" y="6824254"/>
            <a:ext cx="5635789" cy="3047705"/>
            <a:chOff x="0" y="0"/>
            <a:chExt cx="1484323" cy="802688"/>
          </a:xfrm>
        </p:grpSpPr>
        <p:sp>
          <p:nvSpPr>
            <p:cNvPr id="48" name="Freeform 48"/>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sp>
        <p:sp>
          <p:nvSpPr>
            <p:cNvPr id="49" name="TextBox 49"/>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0" name="TextBox 50"/>
          <p:cNvSpPr txBox="1"/>
          <p:nvPr/>
        </p:nvSpPr>
        <p:spPr>
          <a:xfrm>
            <a:off x="13144351" y="7085525"/>
            <a:ext cx="3798935" cy="448310"/>
          </a:xfrm>
          <a:prstGeom prst="rect">
            <a:avLst/>
          </a:prstGeom>
        </p:spPr>
        <p:txBody>
          <a:bodyPr lIns="0" tIns="0" rIns="0" bIns="0" rtlCol="0" anchor="t">
            <a:spAutoFit/>
          </a:bodyPr>
          <a:lstStyle/>
          <a:p>
            <a:pPr marL="0" marR="0" lvl="0" indent="0" algn="ctr" defTabSz="914400" rtl="0" eaLnBrk="1" fontAlgn="auto" latinLnBrk="0" hangingPunct="1">
              <a:lnSpc>
                <a:spcPts val="3640"/>
              </a:lnSpc>
              <a:spcBef>
                <a:spcPts val="0"/>
              </a:spcBef>
              <a:spcAft>
                <a:spcPts val="0"/>
              </a:spcAft>
              <a:buClrTx/>
              <a:buSzTx/>
              <a:buFontTx/>
              <a:buNone/>
              <a:tabLst/>
              <a:defRPr/>
            </a:pPr>
            <a:r>
              <a:rPr kumimoji="0" lang="en-US" sz="2600" b="0" i="0" u="none" strike="noStrike" kern="1200" cap="none" spc="260" normalizeH="0" baseline="0" noProof="0">
                <a:ln>
                  <a:noFill/>
                </a:ln>
                <a:solidFill>
                  <a:srgbClr val="FBF3E4"/>
                </a:solidFill>
                <a:effectLst/>
                <a:uLnTx/>
                <a:uFillTx/>
                <a:latin typeface="Bebas Neue Bold"/>
                <a:ea typeface="+mn-ea"/>
                <a:cs typeface="+mn-cs"/>
              </a:rPr>
              <a:t>ROUTES TO FURTHER STUDY</a:t>
            </a:r>
          </a:p>
        </p:txBody>
      </p:sp>
      <p:sp>
        <p:nvSpPr>
          <p:cNvPr id="51" name="TextBox 51"/>
          <p:cNvSpPr txBox="1"/>
          <p:nvPr/>
        </p:nvSpPr>
        <p:spPr>
          <a:xfrm>
            <a:off x="12510678" y="7909120"/>
            <a:ext cx="5066281" cy="1864995"/>
          </a:xfrm>
          <a:prstGeom prst="rect">
            <a:avLst/>
          </a:prstGeom>
        </p:spPr>
        <p:txBody>
          <a:bodyPr lIns="0" tIns="0" rIns="0" bIns="0" rtlCol="0" anchor="t">
            <a:spAutoFit/>
          </a:bodyPr>
          <a:lstStyle/>
          <a:p>
            <a:pPr marL="0" marR="0" lvl="0" indent="0" algn="l" defTabSz="914400" rtl="0" eaLnBrk="1" fontAlgn="auto" latinLnBrk="0" hangingPunct="1">
              <a:lnSpc>
                <a:spcPts val="2160"/>
              </a:lnSpc>
              <a:spcBef>
                <a:spcPts val="0"/>
              </a:spcBef>
              <a:spcAft>
                <a:spcPts val="0"/>
              </a:spcAft>
              <a:buClrTx/>
              <a:buSzTx/>
              <a:buFontTx/>
              <a:buNone/>
              <a:tabLst/>
              <a:defRPr/>
            </a:pPr>
            <a:r>
              <a:rPr kumimoji="0" lang="en-US" sz="1350" b="0" i="0" u="none" strike="noStrike" kern="1200" cap="none" spc="0" normalizeH="0" baseline="0" noProof="0">
                <a:ln>
                  <a:noFill/>
                </a:ln>
                <a:solidFill>
                  <a:srgbClr val="000000"/>
                </a:solidFill>
                <a:effectLst/>
                <a:uLnTx/>
                <a:uFillTx/>
                <a:latin typeface="Poppins"/>
                <a:ea typeface="+mn-ea"/>
                <a:cs typeface="+mn-cs"/>
              </a:rPr>
              <a:t>GCSEs remain a compulsory qualification in the UK, and moving into some forms of further study will require five passes at GCSE, including Maths and English. Resitting these qualifications is an option in order to progress to further study or work. Alternatively, Level 2 BTECs, NVQs, and Functional Skills are also a pathway into further education.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3951428" y="1092468"/>
            <a:ext cx="10627056" cy="1601637"/>
          </a:xfrm>
          <a:prstGeom prst="rect">
            <a:avLst/>
          </a:prstGeom>
        </p:spPr>
        <p:txBody>
          <a:bodyPr lIns="0" tIns="0" rIns="0" bIns="0" rtlCol="0" anchor="t">
            <a:spAutoFit/>
          </a:bodyPr>
          <a:lstStyle/>
          <a:p>
            <a:pPr marL="0" marR="0" lvl="0" indent="0" algn="ctr"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000000"/>
                </a:solidFill>
                <a:effectLst/>
                <a:uLnTx/>
                <a:uFillTx/>
                <a:latin typeface="Bebas Neue Bold"/>
                <a:ea typeface="+mn-ea"/>
                <a:cs typeface="+mn-cs"/>
              </a:rPr>
              <a:t>FURTHER STUDY</a:t>
            </a:r>
          </a:p>
        </p:txBody>
      </p:sp>
      <p:sp>
        <p:nvSpPr>
          <p:cNvPr id="3" name="TextBox 3"/>
          <p:cNvSpPr txBox="1"/>
          <p:nvPr/>
        </p:nvSpPr>
        <p:spPr>
          <a:xfrm>
            <a:off x="2505540" y="2579805"/>
            <a:ext cx="13276920" cy="478156"/>
          </a:xfrm>
          <a:prstGeom prst="rect">
            <a:avLst/>
          </a:prstGeom>
        </p:spPr>
        <p:txBody>
          <a:bodyPr lIns="0" tIns="0" rIns="0" bIns="0" rtlCol="0" anchor="t">
            <a:spAutoFit/>
          </a:bodyPr>
          <a:lstStyle/>
          <a:p>
            <a:pPr marL="0" marR="0" lvl="0" indent="0" algn="ctr" defTabSz="914400" rtl="0" eaLnBrk="1" fontAlgn="auto" latinLnBrk="0" hangingPunct="1">
              <a:lnSpc>
                <a:spcPts val="3839"/>
              </a:lnSpc>
              <a:spcBef>
                <a:spcPts val="0"/>
              </a:spcBef>
              <a:spcAft>
                <a:spcPts val="0"/>
              </a:spcAft>
              <a:buClrTx/>
              <a:buSzTx/>
              <a:buFontTx/>
              <a:buNone/>
              <a:tabLst/>
              <a:defRPr/>
            </a:pPr>
            <a:r>
              <a:rPr kumimoji="0" lang="en-US" sz="2399" b="0" i="0" u="none" strike="noStrike" kern="1200" cap="none" spc="0" normalizeH="0" baseline="0" noProof="0">
                <a:ln>
                  <a:noFill/>
                </a:ln>
                <a:solidFill>
                  <a:srgbClr val="000000"/>
                </a:solidFill>
                <a:effectLst/>
                <a:uLnTx/>
                <a:uFillTx/>
                <a:latin typeface="Poppins"/>
                <a:ea typeface="+mn-ea"/>
                <a:cs typeface="+mn-cs"/>
              </a:rPr>
              <a:t>Local education providers in Cambridgeshire &amp; Peterborough</a:t>
            </a:r>
          </a:p>
        </p:txBody>
      </p:sp>
      <p:grpSp>
        <p:nvGrpSpPr>
          <p:cNvPr id="4" name="Group 4"/>
          <p:cNvGrpSpPr/>
          <p:nvPr/>
        </p:nvGrpSpPr>
        <p:grpSpPr>
          <a:xfrm>
            <a:off x="12488865" y="3437862"/>
            <a:ext cx="5012346" cy="781940"/>
            <a:chOff x="0" y="0"/>
            <a:chExt cx="6609980" cy="1031175"/>
          </a:xfrm>
        </p:grpSpPr>
        <p:sp>
          <p:nvSpPr>
            <p:cNvPr id="5" name="Freeform 5"/>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105652"/>
            </a:solidFill>
          </p:spPr>
        </p:sp>
        <p:sp>
          <p:nvSpPr>
            <p:cNvPr id="6" name="Freeform 6"/>
            <p:cNvSpPr/>
            <p:nvPr/>
          </p:nvSpPr>
          <p:spPr>
            <a:xfrm>
              <a:off x="0" y="0"/>
              <a:ext cx="6609979" cy="1031175"/>
            </a:xfrm>
            <a:custGeom>
              <a:avLst/>
              <a:gdLst/>
              <a:ahLst/>
              <a:cxnLst/>
              <a:rect l="l" t="t" r="r" b="b"/>
              <a:pathLst>
                <a:path w="6609979" h="1031175">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grpSp>
        <p:nvGrpSpPr>
          <p:cNvPr id="7" name="Group 7"/>
          <p:cNvGrpSpPr/>
          <p:nvPr/>
        </p:nvGrpSpPr>
        <p:grpSpPr>
          <a:xfrm>
            <a:off x="1028700" y="3449173"/>
            <a:ext cx="5012346" cy="781940"/>
            <a:chOff x="0" y="0"/>
            <a:chExt cx="6609980" cy="1031175"/>
          </a:xfrm>
        </p:grpSpPr>
        <p:sp>
          <p:nvSpPr>
            <p:cNvPr id="8" name="Freeform 8"/>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B91646"/>
            </a:solidFill>
          </p:spPr>
        </p:sp>
        <p:sp>
          <p:nvSpPr>
            <p:cNvPr id="9" name="Freeform 9"/>
            <p:cNvSpPr/>
            <p:nvPr/>
          </p:nvSpPr>
          <p:spPr>
            <a:xfrm>
              <a:off x="0" y="0"/>
              <a:ext cx="6609979" cy="1031175"/>
            </a:xfrm>
            <a:custGeom>
              <a:avLst/>
              <a:gdLst/>
              <a:ahLst/>
              <a:cxnLst/>
              <a:rect l="l" t="t" r="r" b="b"/>
              <a:pathLst>
                <a:path w="6609979" h="1031175">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sp>
        <p:nvSpPr>
          <p:cNvPr id="10" name="TextBox 10"/>
          <p:cNvSpPr txBox="1"/>
          <p:nvPr/>
        </p:nvSpPr>
        <p:spPr>
          <a:xfrm>
            <a:off x="1635406" y="3553958"/>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a:ea typeface="+mn-ea"/>
                <a:cs typeface="+mn-cs"/>
              </a:rPr>
              <a:t>COLLEGES</a:t>
            </a:r>
          </a:p>
        </p:txBody>
      </p:sp>
      <p:sp>
        <p:nvSpPr>
          <p:cNvPr id="11" name="TextBox 11"/>
          <p:cNvSpPr txBox="1"/>
          <p:nvPr/>
        </p:nvSpPr>
        <p:spPr>
          <a:xfrm>
            <a:off x="12943171" y="3542646"/>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a:ea typeface="+mn-ea"/>
                <a:cs typeface="+mn-cs"/>
              </a:rPr>
              <a:t>ADULT LEARNING</a:t>
            </a:r>
          </a:p>
        </p:txBody>
      </p:sp>
      <p:sp>
        <p:nvSpPr>
          <p:cNvPr id="12" name="TextBox 12"/>
          <p:cNvSpPr txBox="1"/>
          <p:nvPr/>
        </p:nvSpPr>
        <p:spPr>
          <a:xfrm>
            <a:off x="1028700" y="4396105"/>
            <a:ext cx="5012346" cy="5785483"/>
          </a:xfrm>
          <a:prstGeom prst="rect">
            <a:avLst/>
          </a:prstGeom>
        </p:spPr>
        <p:txBody>
          <a:bodyPr lIns="0" tIns="0" rIns="0" bIns="0" rtlCol="0" anchor="t">
            <a:spAutoFit/>
          </a:bodyPr>
          <a:lstStyle/>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Local colleges include:</a:t>
            </a: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Inspire Education Group – Peterborough College and Stamford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Cambridge Regional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College of West Anglia</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Bedford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West Suffolk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North Hertfordshire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North Cambridgeshire Training Centre</a:t>
            </a: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In addition, a large proportion of our secondary schools offer Sixth Form colleges, where students can study A Levels, T Levels, BTECs and wider curriculum offers.</a:t>
            </a:r>
          </a:p>
        </p:txBody>
      </p:sp>
      <p:sp>
        <p:nvSpPr>
          <p:cNvPr id="13" name="TextBox 13"/>
          <p:cNvSpPr txBox="1"/>
          <p:nvPr/>
        </p:nvSpPr>
        <p:spPr>
          <a:xfrm>
            <a:off x="12488865" y="4396105"/>
            <a:ext cx="5012346" cy="5785483"/>
          </a:xfrm>
          <a:prstGeom prst="rect">
            <a:avLst/>
          </a:prstGeom>
        </p:spPr>
        <p:txBody>
          <a:bodyPr lIns="0" tIns="0" rIns="0" bIns="0" rtlCol="0" anchor="t">
            <a:spAutoFit/>
          </a:bodyPr>
          <a:lstStyle/>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Local training providers include:</a:t>
            </a: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The Skills Network</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Purple Beard </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Capita Public Service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Construction Skills People Ltd</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Duplex Business Services</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Imeta Training Ltd</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Retrofit Academy</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Steadfast Training </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Back to Work</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NACRO</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SERCO</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Ixion</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New Meaning Foundation</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Cambridgeshire Skills</a:t>
            </a:r>
          </a:p>
        </p:txBody>
      </p:sp>
      <p:grpSp>
        <p:nvGrpSpPr>
          <p:cNvPr id="14" name="Group 14"/>
          <p:cNvGrpSpPr/>
          <p:nvPr/>
        </p:nvGrpSpPr>
        <p:grpSpPr>
          <a:xfrm>
            <a:off x="6758782" y="3437862"/>
            <a:ext cx="5012346" cy="781940"/>
            <a:chOff x="0" y="0"/>
            <a:chExt cx="6609980" cy="1031175"/>
          </a:xfrm>
        </p:grpSpPr>
        <p:sp>
          <p:nvSpPr>
            <p:cNvPr id="15" name="Freeform 15"/>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004AAD"/>
            </a:solidFill>
          </p:spPr>
        </p:sp>
        <p:sp>
          <p:nvSpPr>
            <p:cNvPr id="16" name="Freeform 16"/>
            <p:cNvSpPr/>
            <p:nvPr/>
          </p:nvSpPr>
          <p:spPr>
            <a:xfrm>
              <a:off x="0" y="0"/>
              <a:ext cx="6609979" cy="1031175"/>
            </a:xfrm>
            <a:custGeom>
              <a:avLst/>
              <a:gdLst/>
              <a:ahLst/>
              <a:cxnLst/>
              <a:rect l="l" t="t" r="r" b="b"/>
              <a:pathLst>
                <a:path w="6609979" h="1031175">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sp>
        <p:nvSpPr>
          <p:cNvPr id="17" name="TextBox 17"/>
          <p:cNvSpPr txBox="1"/>
          <p:nvPr/>
        </p:nvSpPr>
        <p:spPr>
          <a:xfrm>
            <a:off x="7365488" y="3542646"/>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a:ea typeface="+mn-ea"/>
                <a:cs typeface="+mn-cs"/>
              </a:rPr>
              <a:t>HIGHER EDUCATION</a:t>
            </a:r>
          </a:p>
        </p:txBody>
      </p:sp>
      <p:sp>
        <p:nvSpPr>
          <p:cNvPr id="18" name="TextBox 18"/>
          <p:cNvSpPr txBox="1"/>
          <p:nvPr/>
        </p:nvSpPr>
        <p:spPr>
          <a:xfrm>
            <a:off x="6758782" y="4398646"/>
            <a:ext cx="5012346" cy="2889883"/>
          </a:xfrm>
          <a:prstGeom prst="rect">
            <a:avLst/>
          </a:prstGeom>
        </p:spPr>
        <p:txBody>
          <a:bodyPr lIns="0" tIns="0" rIns="0" bIns="0" rtlCol="0" anchor="t">
            <a:spAutoFit/>
          </a:bodyPr>
          <a:lstStyle/>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Local Higher Education providers include:</a:t>
            </a: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University of Cambridge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Anglia Ruskin University Cambridge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ARU Peterborough</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University Centre Peterborough</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Cambridge Regional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Inspire Education Group - Peterborough</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3534868" y="1285439"/>
            <a:ext cx="11790946" cy="1601637"/>
          </a:xfrm>
          <a:prstGeom prst="rect">
            <a:avLst/>
          </a:prstGeom>
        </p:spPr>
        <p:txBody>
          <a:bodyPr lIns="0" tIns="0" rIns="0" bIns="0" rtlCol="0" anchor="t">
            <a:spAutoFit/>
          </a:bodyPr>
          <a:lstStyle/>
          <a:p>
            <a:pPr marL="0" marR="0" lvl="0" indent="0" algn="ctr"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000000"/>
                </a:solidFill>
                <a:effectLst/>
                <a:uLnTx/>
                <a:uFillTx/>
                <a:latin typeface="Bebas Neue Bold"/>
                <a:ea typeface="+mn-ea"/>
                <a:cs typeface="+mn-cs"/>
              </a:rPr>
              <a:t>LOCAL CAREERS SERVICES</a:t>
            </a:r>
          </a:p>
        </p:txBody>
      </p:sp>
      <p:sp>
        <p:nvSpPr>
          <p:cNvPr id="3" name="AutoShape 3"/>
          <p:cNvSpPr/>
          <p:nvPr/>
        </p:nvSpPr>
        <p:spPr>
          <a:xfrm rot="2017">
            <a:off x="1028699" y="2959816"/>
            <a:ext cx="16230603" cy="0"/>
          </a:xfrm>
          <a:prstGeom prst="line">
            <a:avLst/>
          </a:prstGeom>
          <a:ln w="19050" cap="flat">
            <a:solidFill>
              <a:srgbClr val="000000"/>
            </a:solidFill>
            <a:prstDash val="solid"/>
            <a:headEnd type="none" w="sm" len="sm"/>
            <a:tailEnd type="none" w="sm" len="sm"/>
          </a:ln>
        </p:spPr>
      </p:sp>
      <p:grpSp>
        <p:nvGrpSpPr>
          <p:cNvPr id="4" name="Group 4"/>
          <p:cNvGrpSpPr/>
          <p:nvPr/>
        </p:nvGrpSpPr>
        <p:grpSpPr>
          <a:xfrm>
            <a:off x="5171834" y="3210453"/>
            <a:ext cx="7944332" cy="781940"/>
            <a:chOff x="0" y="0"/>
            <a:chExt cx="10476506" cy="1031175"/>
          </a:xfrm>
        </p:grpSpPr>
        <p:sp>
          <p:nvSpPr>
            <p:cNvPr id="5" name="Freeform 5"/>
            <p:cNvSpPr/>
            <p:nvPr/>
          </p:nvSpPr>
          <p:spPr>
            <a:xfrm>
              <a:off x="31750" y="31750"/>
              <a:ext cx="10413005" cy="967675"/>
            </a:xfrm>
            <a:custGeom>
              <a:avLst/>
              <a:gdLst/>
              <a:ahLst/>
              <a:cxnLst/>
              <a:rect l="l" t="t" r="r" b="b"/>
              <a:pathLst>
                <a:path w="10413005" h="967675">
                  <a:moveTo>
                    <a:pt x="10320296" y="967675"/>
                  </a:moveTo>
                  <a:lnTo>
                    <a:pt x="92710" y="967675"/>
                  </a:lnTo>
                  <a:cubicBezTo>
                    <a:pt x="41910" y="967675"/>
                    <a:pt x="0" y="925765"/>
                    <a:pt x="0" y="874965"/>
                  </a:cubicBezTo>
                  <a:lnTo>
                    <a:pt x="0" y="92710"/>
                  </a:lnTo>
                  <a:cubicBezTo>
                    <a:pt x="0" y="41910"/>
                    <a:pt x="41910" y="0"/>
                    <a:pt x="92710" y="0"/>
                  </a:cubicBezTo>
                  <a:lnTo>
                    <a:pt x="10319026" y="0"/>
                  </a:lnTo>
                  <a:cubicBezTo>
                    <a:pt x="10369826" y="0"/>
                    <a:pt x="10411736" y="41910"/>
                    <a:pt x="10411736" y="92710"/>
                  </a:cubicBezTo>
                  <a:lnTo>
                    <a:pt x="10411736" y="873695"/>
                  </a:lnTo>
                  <a:cubicBezTo>
                    <a:pt x="10413005" y="925765"/>
                    <a:pt x="10371096" y="967675"/>
                    <a:pt x="10320296" y="967675"/>
                  </a:cubicBezTo>
                  <a:close/>
                </a:path>
              </a:pathLst>
            </a:custGeom>
            <a:solidFill>
              <a:srgbClr val="B91646"/>
            </a:solidFill>
          </p:spPr>
        </p:sp>
        <p:sp>
          <p:nvSpPr>
            <p:cNvPr id="6" name="Freeform 6"/>
            <p:cNvSpPr/>
            <p:nvPr/>
          </p:nvSpPr>
          <p:spPr>
            <a:xfrm>
              <a:off x="0" y="0"/>
              <a:ext cx="10476505" cy="1031175"/>
            </a:xfrm>
            <a:custGeom>
              <a:avLst/>
              <a:gdLst/>
              <a:ahLst/>
              <a:cxnLst/>
              <a:rect l="l" t="t" r="r" b="b"/>
              <a:pathLst>
                <a:path w="10476505" h="1031175">
                  <a:moveTo>
                    <a:pt x="10352046" y="59690"/>
                  </a:moveTo>
                  <a:cubicBezTo>
                    <a:pt x="10387605" y="59690"/>
                    <a:pt x="10416815" y="88900"/>
                    <a:pt x="10416815" y="124460"/>
                  </a:cubicBezTo>
                  <a:lnTo>
                    <a:pt x="10416815" y="906715"/>
                  </a:lnTo>
                  <a:cubicBezTo>
                    <a:pt x="10416815" y="942275"/>
                    <a:pt x="10387605" y="971485"/>
                    <a:pt x="10352046" y="971485"/>
                  </a:cubicBezTo>
                  <a:lnTo>
                    <a:pt x="124460" y="971485"/>
                  </a:lnTo>
                  <a:cubicBezTo>
                    <a:pt x="88900" y="971485"/>
                    <a:pt x="59690" y="942275"/>
                    <a:pt x="59690" y="906715"/>
                  </a:cubicBezTo>
                  <a:lnTo>
                    <a:pt x="59690" y="124460"/>
                  </a:lnTo>
                  <a:cubicBezTo>
                    <a:pt x="59690" y="88900"/>
                    <a:pt x="88900" y="59690"/>
                    <a:pt x="124460" y="59690"/>
                  </a:cubicBezTo>
                  <a:lnTo>
                    <a:pt x="10352046" y="59690"/>
                  </a:lnTo>
                  <a:moveTo>
                    <a:pt x="10352046" y="0"/>
                  </a:moveTo>
                  <a:lnTo>
                    <a:pt x="124460" y="0"/>
                  </a:lnTo>
                  <a:cubicBezTo>
                    <a:pt x="55880" y="0"/>
                    <a:pt x="0" y="55880"/>
                    <a:pt x="0" y="124460"/>
                  </a:cubicBezTo>
                  <a:lnTo>
                    <a:pt x="0" y="906715"/>
                  </a:lnTo>
                  <a:cubicBezTo>
                    <a:pt x="0" y="975295"/>
                    <a:pt x="55880" y="1031175"/>
                    <a:pt x="124460" y="1031175"/>
                  </a:cubicBezTo>
                  <a:lnTo>
                    <a:pt x="10352046" y="1031175"/>
                  </a:lnTo>
                  <a:cubicBezTo>
                    <a:pt x="10420626" y="1031175"/>
                    <a:pt x="10476505" y="975295"/>
                    <a:pt x="10476505" y="906715"/>
                  </a:cubicBezTo>
                  <a:lnTo>
                    <a:pt x="10476505" y="124460"/>
                  </a:lnTo>
                  <a:cubicBezTo>
                    <a:pt x="10476505" y="55880"/>
                    <a:pt x="10420626" y="0"/>
                    <a:pt x="10352046" y="0"/>
                  </a:cubicBezTo>
                  <a:close/>
                </a:path>
              </a:pathLst>
            </a:custGeom>
            <a:solidFill>
              <a:srgbClr val="000000"/>
            </a:solidFill>
          </p:spPr>
        </p:sp>
      </p:grpSp>
      <p:sp>
        <p:nvSpPr>
          <p:cNvPr id="7" name="TextBox 7"/>
          <p:cNvSpPr txBox="1"/>
          <p:nvPr/>
        </p:nvSpPr>
        <p:spPr>
          <a:xfrm>
            <a:off x="5301045" y="3303926"/>
            <a:ext cx="7685910"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local careers services available include</a:t>
            </a:r>
          </a:p>
        </p:txBody>
      </p:sp>
      <p:sp>
        <p:nvSpPr>
          <p:cNvPr id="8" name="TextBox 8"/>
          <p:cNvSpPr txBox="1"/>
          <p:nvPr/>
        </p:nvSpPr>
        <p:spPr>
          <a:xfrm>
            <a:off x="1028700" y="4335293"/>
            <a:ext cx="16346266" cy="4486909"/>
          </a:xfrm>
          <a:prstGeom prst="rect">
            <a:avLst/>
          </a:prstGeom>
        </p:spPr>
        <p:txBody>
          <a:bodyPr lIns="0" tIns="0" rIns="0" bIns="0" rtlCol="0" anchor="t">
            <a:spAutoFit/>
          </a:bodyPr>
          <a:lstStyle/>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2" tooltip="https://www.careerfocuscambridge.co.uk"/>
              </a:rPr>
              <a:t>Career Focus Cambridge</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3" tooltip="https://www.careers.cam.ac.uk"/>
              </a:rPr>
              <a:t>University of Cambridge Careers Service</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4" tooltip="https://www.cambsals.co.uk/advice-guidance"/>
              </a:rPr>
              <a:t>Cambridgeshire Skills</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5" tooltip="https://cambridgeshirepeterborough-ca.gov.uk/what-we-deliver/skills/careers-education/"/>
              </a:rPr>
              <a:t>Cambridgeshire &amp; Peterborough Careers Hub</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6" tooltip="https://nationalcareers.service.gov.uk"/>
              </a:rPr>
              <a:t>National Careers Service</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7" tooltip="https://www.youthemployment.org.uk/careers-advice-help/choices/getting-a-job/jobcentre-plus-services-for-young-people/"/>
              </a:rPr>
              <a:t>JobCentrePlus</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8" tooltip="https://formthefuture.org.uk"/>
              </a:rPr>
              <a:t>Form The Future</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9" tooltip="https://fis.peterborough.gov.uk/kb5/peterborough/directory/service.page?id=BnLbic-AoL8&amp;familychannel=0"/>
              </a:rPr>
              <a:t>Peterborough Online Careers Service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355979" y="1811188"/>
            <a:ext cx="15576042" cy="2656037"/>
            <a:chOff x="0" y="0"/>
            <a:chExt cx="21403936" cy="3649813"/>
          </a:xfrm>
        </p:grpSpPr>
        <p:sp>
          <p:nvSpPr>
            <p:cNvPr id="3" name="Freeform 3"/>
            <p:cNvSpPr/>
            <p:nvPr/>
          </p:nvSpPr>
          <p:spPr>
            <a:xfrm>
              <a:off x="31750" y="31750"/>
              <a:ext cx="21340435" cy="3586313"/>
            </a:xfrm>
            <a:custGeom>
              <a:avLst/>
              <a:gdLst/>
              <a:ahLst/>
              <a:cxnLst/>
              <a:rect l="l" t="t" r="r" b="b"/>
              <a:pathLst>
                <a:path w="21340435" h="3586313">
                  <a:moveTo>
                    <a:pt x="21247726" y="3586313"/>
                  </a:moveTo>
                  <a:lnTo>
                    <a:pt x="92710" y="3586313"/>
                  </a:lnTo>
                  <a:cubicBezTo>
                    <a:pt x="41910" y="3586313"/>
                    <a:pt x="0" y="3544403"/>
                    <a:pt x="0" y="3493603"/>
                  </a:cubicBezTo>
                  <a:lnTo>
                    <a:pt x="0" y="92710"/>
                  </a:lnTo>
                  <a:cubicBezTo>
                    <a:pt x="0" y="41910"/>
                    <a:pt x="41910" y="0"/>
                    <a:pt x="92710" y="0"/>
                  </a:cubicBezTo>
                  <a:lnTo>
                    <a:pt x="21246457" y="0"/>
                  </a:lnTo>
                  <a:cubicBezTo>
                    <a:pt x="21297257" y="0"/>
                    <a:pt x="21339166" y="41910"/>
                    <a:pt x="21339166" y="92710"/>
                  </a:cubicBezTo>
                  <a:lnTo>
                    <a:pt x="21339166" y="3492333"/>
                  </a:lnTo>
                  <a:cubicBezTo>
                    <a:pt x="21340435" y="3544403"/>
                    <a:pt x="21298526" y="3586313"/>
                    <a:pt x="21247726" y="3586313"/>
                  </a:cubicBezTo>
                  <a:close/>
                </a:path>
              </a:pathLst>
            </a:custGeom>
            <a:solidFill>
              <a:srgbClr val="DFD8CA"/>
            </a:solidFill>
          </p:spPr>
        </p:sp>
        <p:sp>
          <p:nvSpPr>
            <p:cNvPr id="4" name="Freeform 4"/>
            <p:cNvSpPr/>
            <p:nvPr/>
          </p:nvSpPr>
          <p:spPr>
            <a:xfrm>
              <a:off x="0" y="0"/>
              <a:ext cx="21403935" cy="3649813"/>
            </a:xfrm>
            <a:custGeom>
              <a:avLst/>
              <a:gdLst/>
              <a:ahLst/>
              <a:cxnLst/>
              <a:rect l="l" t="t" r="r" b="b"/>
              <a:pathLst>
                <a:path w="21403935" h="3649813">
                  <a:moveTo>
                    <a:pt x="21279476" y="59690"/>
                  </a:moveTo>
                  <a:cubicBezTo>
                    <a:pt x="21315035" y="59690"/>
                    <a:pt x="21344246" y="88900"/>
                    <a:pt x="21344246" y="124460"/>
                  </a:cubicBezTo>
                  <a:lnTo>
                    <a:pt x="21344246" y="3525353"/>
                  </a:lnTo>
                  <a:cubicBezTo>
                    <a:pt x="21344246" y="3560913"/>
                    <a:pt x="21315035" y="3590123"/>
                    <a:pt x="21279476" y="3590123"/>
                  </a:cubicBezTo>
                  <a:lnTo>
                    <a:pt x="124460" y="3590123"/>
                  </a:lnTo>
                  <a:cubicBezTo>
                    <a:pt x="88900" y="3590123"/>
                    <a:pt x="59690" y="3560913"/>
                    <a:pt x="59690" y="3525353"/>
                  </a:cubicBezTo>
                  <a:lnTo>
                    <a:pt x="59690" y="124460"/>
                  </a:lnTo>
                  <a:cubicBezTo>
                    <a:pt x="59690" y="88900"/>
                    <a:pt x="88900" y="59690"/>
                    <a:pt x="124460" y="59690"/>
                  </a:cubicBezTo>
                  <a:lnTo>
                    <a:pt x="21279476" y="59690"/>
                  </a:lnTo>
                  <a:moveTo>
                    <a:pt x="21279476" y="0"/>
                  </a:moveTo>
                  <a:lnTo>
                    <a:pt x="124460" y="0"/>
                  </a:lnTo>
                  <a:cubicBezTo>
                    <a:pt x="55880" y="0"/>
                    <a:pt x="0" y="55880"/>
                    <a:pt x="0" y="124460"/>
                  </a:cubicBezTo>
                  <a:lnTo>
                    <a:pt x="0" y="3525353"/>
                  </a:lnTo>
                  <a:cubicBezTo>
                    <a:pt x="0" y="3593933"/>
                    <a:pt x="55880" y="3649813"/>
                    <a:pt x="124460" y="3649813"/>
                  </a:cubicBezTo>
                  <a:lnTo>
                    <a:pt x="21279476" y="3649813"/>
                  </a:lnTo>
                  <a:cubicBezTo>
                    <a:pt x="21348057" y="3649813"/>
                    <a:pt x="21403935" y="3593933"/>
                    <a:pt x="21403935" y="3525353"/>
                  </a:cubicBezTo>
                  <a:lnTo>
                    <a:pt x="21403935" y="124460"/>
                  </a:lnTo>
                  <a:cubicBezTo>
                    <a:pt x="21403935" y="55880"/>
                    <a:pt x="21348057" y="0"/>
                    <a:pt x="21279476" y="0"/>
                  </a:cubicBezTo>
                  <a:close/>
                </a:path>
              </a:pathLst>
            </a:custGeom>
            <a:solidFill>
              <a:srgbClr val="000000"/>
            </a:solidFill>
          </p:spPr>
        </p:sp>
      </p:grpSp>
      <p:sp>
        <p:nvSpPr>
          <p:cNvPr id="5" name="TextBox 5"/>
          <p:cNvSpPr txBox="1"/>
          <p:nvPr/>
        </p:nvSpPr>
        <p:spPr>
          <a:xfrm>
            <a:off x="12604692" y="1994115"/>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HEALTH</a:t>
            </a:r>
          </a:p>
        </p:txBody>
      </p:sp>
      <p:grpSp>
        <p:nvGrpSpPr>
          <p:cNvPr id="6" name="Group 6"/>
          <p:cNvGrpSpPr/>
          <p:nvPr/>
        </p:nvGrpSpPr>
        <p:grpSpPr>
          <a:xfrm>
            <a:off x="1355979" y="4638675"/>
            <a:ext cx="15576042" cy="2658333"/>
            <a:chOff x="0" y="0"/>
            <a:chExt cx="21403936" cy="3652968"/>
          </a:xfrm>
        </p:grpSpPr>
        <p:sp>
          <p:nvSpPr>
            <p:cNvPr id="7" name="Freeform 7"/>
            <p:cNvSpPr/>
            <p:nvPr/>
          </p:nvSpPr>
          <p:spPr>
            <a:xfrm>
              <a:off x="31750" y="31750"/>
              <a:ext cx="21340435" cy="3589468"/>
            </a:xfrm>
            <a:custGeom>
              <a:avLst/>
              <a:gdLst/>
              <a:ahLst/>
              <a:cxnLst/>
              <a:rect l="l" t="t" r="r" b="b"/>
              <a:pathLst>
                <a:path w="21340435" h="3589468">
                  <a:moveTo>
                    <a:pt x="21247726" y="3589468"/>
                  </a:moveTo>
                  <a:lnTo>
                    <a:pt x="92710" y="3589468"/>
                  </a:lnTo>
                  <a:cubicBezTo>
                    <a:pt x="41910" y="3589468"/>
                    <a:pt x="0" y="3547557"/>
                    <a:pt x="0" y="3496757"/>
                  </a:cubicBezTo>
                  <a:lnTo>
                    <a:pt x="0" y="92710"/>
                  </a:lnTo>
                  <a:cubicBezTo>
                    <a:pt x="0" y="41910"/>
                    <a:pt x="41910" y="0"/>
                    <a:pt x="92710" y="0"/>
                  </a:cubicBezTo>
                  <a:lnTo>
                    <a:pt x="21246457" y="0"/>
                  </a:lnTo>
                  <a:cubicBezTo>
                    <a:pt x="21297257" y="0"/>
                    <a:pt x="21339166" y="41910"/>
                    <a:pt x="21339166" y="92710"/>
                  </a:cubicBezTo>
                  <a:lnTo>
                    <a:pt x="21339166" y="3495488"/>
                  </a:lnTo>
                  <a:cubicBezTo>
                    <a:pt x="21340435" y="3547557"/>
                    <a:pt x="21298526" y="3589468"/>
                    <a:pt x="21247726" y="3589468"/>
                  </a:cubicBezTo>
                  <a:close/>
                </a:path>
              </a:pathLst>
            </a:custGeom>
            <a:solidFill>
              <a:srgbClr val="DFD8CA"/>
            </a:solidFill>
          </p:spPr>
        </p:sp>
        <p:sp>
          <p:nvSpPr>
            <p:cNvPr id="8" name="Freeform 8"/>
            <p:cNvSpPr/>
            <p:nvPr/>
          </p:nvSpPr>
          <p:spPr>
            <a:xfrm>
              <a:off x="0" y="0"/>
              <a:ext cx="21403935" cy="3652968"/>
            </a:xfrm>
            <a:custGeom>
              <a:avLst/>
              <a:gdLst/>
              <a:ahLst/>
              <a:cxnLst/>
              <a:rect l="l" t="t" r="r" b="b"/>
              <a:pathLst>
                <a:path w="21403935" h="3652968">
                  <a:moveTo>
                    <a:pt x="21279476" y="59690"/>
                  </a:moveTo>
                  <a:cubicBezTo>
                    <a:pt x="21315035" y="59690"/>
                    <a:pt x="21344246" y="88900"/>
                    <a:pt x="21344246" y="124460"/>
                  </a:cubicBezTo>
                  <a:lnTo>
                    <a:pt x="21344246" y="3528508"/>
                  </a:lnTo>
                  <a:cubicBezTo>
                    <a:pt x="21344246" y="3564068"/>
                    <a:pt x="21315035" y="3593278"/>
                    <a:pt x="21279476" y="3593278"/>
                  </a:cubicBezTo>
                  <a:lnTo>
                    <a:pt x="124460" y="3593278"/>
                  </a:lnTo>
                  <a:cubicBezTo>
                    <a:pt x="88900" y="3593278"/>
                    <a:pt x="59690" y="3564068"/>
                    <a:pt x="59690" y="3528508"/>
                  </a:cubicBezTo>
                  <a:lnTo>
                    <a:pt x="59690" y="124460"/>
                  </a:lnTo>
                  <a:cubicBezTo>
                    <a:pt x="59690" y="88900"/>
                    <a:pt x="88900" y="59690"/>
                    <a:pt x="124460" y="59690"/>
                  </a:cubicBezTo>
                  <a:lnTo>
                    <a:pt x="21279476" y="59690"/>
                  </a:lnTo>
                  <a:moveTo>
                    <a:pt x="21279476" y="0"/>
                  </a:moveTo>
                  <a:lnTo>
                    <a:pt x="124460" y="0"/>
                  </a:lnTo>
                  <a:cubicBezTo>
                    <a:pt x="55880" y="0"/>
                    <a:pt x="0" y="55880"/>
                    <a:pt x="0" y="124460"/>
                  </a:cubicBezTo>
                  <a:lnTo>
                    <a:pt x="0" y="3528508"/>
                  </a:lnTo>
                  <a:cubicBezTo>
                    <a:pt x="0" y="3597088"/>
                    <a:pt x="55880" y="3652968"/>
                    <a:pt x="124460" y="3652968"/>
                  </a:cubicBezTo>
                  <a:lnTo>
                    <a:pt x="21279476" y="3652968"/>
                  </a:lnTo>
                  <a:cubicBezTo>
                    <a:pt x="21348057" y="3652968"/>
                    <a:pt x="21403935" y="3597088"/>
                    <a:pt x="21403935" y="3528508"/>
                  </a:cubicBezTo>
                  <a:lnTo>
                    <a:pt x="21403935" y="124460"/>
                  </a:lnTo>
                  <a:cubicBezTo>
                    <a:pt x="21403935" y="55880"/>
                    <a:pt x="21348057" y="0"/>
                    <a:pt x="21279476" y="0"/>
                  </a:cubicBezTo>
                  <a:close/>
                </a:path>
              </a:pathLst>
            </a:custGeom>
            <a:solidFill>
              <a:srgbClr val="000000"/>
            </a:solidFill>
          </p:spPr>
        </p:sp>
      </p:grpSp>
      <p:sp>
        <p:nvSpPr>
          <p:cNvPr id="9" name="TextBox 9"/>
          <p:cNvSpPr txBox="1"/>
          <p:nvPr/>
        </p:nvSpPr>
        <p:spPr>
          <a:xfrm>
            <a:off x="1794331" y="4836314"/>
            <a:ext cx="4506854"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ADVANCED MANUFACTURING</a:t>
            </a:r>
          </a:p>
        </p:txBody>
      </p:sp>
      <p:sp>
        <p:nvSpPr>
          <p:cNvPr id="10" name="TextBox 10"/>
          <p:cNvSpPr txBox="1"/>
          <p:nvPr/>
        </p:nvSpPr>
        <p:spPr>
          <a:xfrm>
            <a:off x="7993669" y="4836314"/>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DIGITAL</a:t>
            </a:r>
          </a:p>
        </p:txBody>
      </p:sp>
      <p:sp>
        <p:nvSpPr>
          <p:cNvPr id="11" name="TextBox 11"/>
          <p:cNvSpPr txBox="1"/>
          <p:nvPr/>
        </p:nvSpPr>
        <p:spPr>
          <a:xfrm>
            <a:off x="12604692" y="4836314"/>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RETAIL</a:t>
            </a:r>
          </a:p>
        </p:txBody>
      </p:sp>
      <p:pic>
        <p:nvPicPr>
          <p:cNvPr id="12" name="Picture 12"/>
          <p:cNvPicPr>
            <a:picLocks noChangeAspect="1"/>
          </p:cNvPicPr>
          <p:nvPr/>
        </p:nvPicPr>
        <p:blipFill>
          <a:blip r:embed="rId2"/>
          <a:srcRect/>
          <a:stretch>
            <a:fillRect/>
          </a:stretch>
        </p:blipFill>
        <p:spPr>
          <a:xfrm>
            <a:off x="13391072" y="2470665"/>
            <a:ext cx="727901" cy="705843"/>
          </a:xfrm>
          <a:prstGeom prst="rect">
            <a:avLst/>
          </a:prstGeom>
        </p:spPr>
      </p:pic>
      <p:pic>
        <p:nvPicPr>
          <p:cNvPr id="13" name="Picture 13"/>
          <p:cNvPicPr>
            <a:picLocks noChangeAspect="1"/>
          </p:cNvPicPr>
          <p:nvPr/>
        </p:nvPicPr>
        <p:blipFill>
          <a:blip r:embed="rId3"/>
          <a:srcRect/>
          <a:stretch>
            <a:fillRect/>
          </a:stretch>
        </p:blipFill>
        <p:spPr>
          <a:xfrm>
            <a:off x="3692312" y="5220731"/>
            <a:ext cx="853206" cy="841066"/>
          </a:xfrm>
          <a:prstGeom prst="rect">
            <a:avLst/>
          </a:prstGeom>
        </p:spPr>
      </p:pic>
      <p:pic>
        <p:nvPicPr>
          <p:cNvPr id="14" name="Picture 14"/>
          <p:cNvPicPr>
            <a:picLocks noChangeAspect="1"/>
          </p:cNvPicPr>
          <p:nvPr/>
        </p:nvPicPr>
        <p:blipFill>
          <a:blip r:embed="rId4"/>
          <a:srcRect/>
          <a:stretch>
            <a:fillRect/>
          </a:stretch>
        </p:blipFill>
        <p:spPr>
          <a:xfrm>
            <a:off x="13404178" y="5220731"/>
            <a:ext cx="766928" cy="766928"/>
          </a:xfrm>
          <a:prstGeom prst="rect">
            <a:avLst/>
          </a:prstGeom>
        </p:spPr>
      </p:pic>
      <p:pic>
        <p:nvPicPr>
          <p:cNvPr id="15" name="Picture 15"/>
          <p:cNvPicPr>
            <a:picLocks noChangeAspect="1"/>
          </p:cNvPicPr>
          <p:nvPr/>
        </p:nvPicPr>
        <p:blipFill>
          <a:blip r:embed="rId5"/>
          <a:srcRect/>
          <a:stretch>
            <a:fillRect/>
          </a:stretch>
        </p:blipFill>
        <p:spPr>
          <a:xfrm>
            <a:off x="8692021" y="5189285"/>
            <a:ext cx="903959" cy="903959"/>
          </a:xfrm>
          <a:prstGeom prst="rect">
            <a:avLst/>
          </a:prstGeom>
        </p:spPr>
      </p:pic>
      <p:pic>
        <p:nvPicPr>
          <p:cNvPr id="16" name="Picture 16"/>
          <p:cNvPicPr>
            <a:picLocks noChangeAspect="1"/>
          </p:cNvPicPr>
          <p:nvPr/>
        </p:nvPicPr>
        <p:blipFill>
          <a:blip r:embed="rId6"/>
          <a:srcRect/>
          <a:stretch>
            <a:fillRect/>
          </a:stretch>
        </p:blipFill>
        <p:spPr>
          <a:xfrm>
            <a:off x="8719795" y="2402033"/>
            <a:ext cx="848411" cy="843108"/>
          </a:xfrm>
          <a:prstGeom prst="rect">
            <a:avLst/>
          </a:prstGeom>
        </p:spPr>
      </p:pic>
      <p:pic>
        <p:nvPicPr>
          <p:cNvPr id="17" name="Picture 17"/>
          <p:cNvPicPr>
            <a:picLocks noChangeAspect="1"/>
          </p:cNvPicPr>
          <p:nvPr/>
        </p:nvPicPr>
        <p:blipFill>
          <a:blip r:embed="rId7"/>
          <a:srcRect/>
          <a:stretch>
            <a:fillRect/>
          </a:stretch>
        </p:blipFill>
        <p:spPr>
          <a:xfrm>
            <a:off x="3666035" y="2441292"/>
            <a:ext cx="828687" cy="764589"/>
          </a:xfrm>
          <a:prstGeom prst="rect">
            <a:avLst/>
          </a:prstGeom>
        </p:spPr>
      </p:pic>
      <p:grpSp>
        <p:nvGrpSpPr>
          <p:cNvPr id="18" name="Group 18"/>
          <p:cNvGrpSpPr/>
          <p:nvPr/>
        </p:nvGrpSpPr>
        <p:grpSpPr>
          <a:xfrm>
            <a:off x="1355979" y="7382733"/>
            <a:ext cx="15576042" cy="2658333"/>
            <a:chOff x="0" y="0"/>
            <a:chExt cx="21403936" cy="3652968"/>
          </a:xfrm>
        </p:grpSpPr>
        <p:sp>
          <p:nvSpPr>
            <p:cNvPr id="19" name="Freeform 19"/>
            <p:cNvSpPr/>
            <p:nvPr/>
          </p:nvSpPr>
          <p:spPr>
            <a:xfrm>
              <a:off x="31750" y="31750"/>
              <a:ext cx="21340435" cy="3589468"/>
            </a:xfrm>
            <a:custGeom>
              <a:avLst/>
              <a:gdLst/>
              <a:ahLst/>
              <a:cxnLst/>
              <a:rect l="l" t="t" r="r" b="b"/>
              <a:pathLst>
                <a:path w="21340435" h="3589468">
                  <a:moveTo>
                    <a:pt x="21247726" y="3589468"/>
                  </a:moveTo>
                  <a:lnTo>
                    <a:pt x="92710" y="3589468"/>
                  </a:lnTo>
                  <a:cubicBezTo>
                    <a:pt x="41910" y="3589468"/>
                    <a:pt x="0" y="3547557"/>
                    <a:pt x="0" y="3496757"/>
                  </a:cubicBezTo>
                  <a:lnTo>
                    <a:pt x="0" y="92710"/>
                  </a:lnTo>
                  <a:cubicBezTo>
                    <a:pt x="0" y="41910"/>
                    <a:pt x="41910" y="0"/>
                    <a:pt x="92710" y="0"/>
                  </a:cubicBezTo>
                  <a:lnTo>
                    <a:pt x="21246457" y="0"/>
                  </a:lnTo>
                  <a:cubicBezTo>
                    <a:pt x="21297257" y="0"/>
                    <a:pt x="21339166" y="41910"/>
                    <a:pt x="21339166" y="92710"/>
                  </a:cubicBezTo>
                  <a:lnTo>
                    <a:pt x="21339166" y="3495488"/>
                  </a:lnTo>
                  <a:cubicBezTo>
                    <a:pt x="21340435" y="3547557"/>
                    <a:pt x="21298526" y="3589468"/>
                    <a:pt x="21247726" y="3589468"/>
                  </a:cubicBezTo>
                  <a:close/>
                </a:path>
              </a:pathLst>
            </a:custGeom>
            <a:solidFill>
              <a:srgbClr val="DFD8CA"/>
            </a:solidFill>
          </p:spPr>
        </p:sp>
        <p:sp>
          <p:nvSpPr>
            <p:cNvPr id="20" name="Freeform 20"/>
            <p:cNvSpPr/>
            <p:nvPr/>
          </p:nvSpPr>
          <p:spPr>
            <a:xfrm>
              <a:off x="0" y="0"/>
              <a:ext cx="21403935" cy="3652968"/>
            </a:xfrm>
            <a:custGeom>
              <a:avLst/>
              <a:gdLst/>
              <a:ahLst/>
              <a:cxnLst/>
              <a:rect l="l" t="t" r="r" b="b"/>
              <a:pathLst>
                <a:path w="21403935" h="3652968">
                  <a:moveTo>
                    <a:pt x="21279476" y="59690"/>
                  </a:moveTo>
                  <a:cubicBezTo>
                    <a:pt x="21315035" y="59690"/>
                    <a:pt x="21344246" y="88900"/>
                    <a:pt x="21344246" y="124460"/>
                  </a:cubicBezTo>
                  <a:lnTo>
                    <a:pt x="21344246" y="3528508"/>
                  </a:lnTo>
                  <a:cubicBezTo>
                    <a:pt x="21344246" y="3564068"/>
                    <a:pt x="21315035" y="3593278"/>
                    <a:pt x="21279476" y="3593278"/>
                  </a:cubicBezTo>
                  <a:lnTo>
                    <a:pt x="124460" y="3593278"/>
                  </a:lnTo>
                  <a:cubicBezTo>
                    <a:pt x="88900" y="3593278"/>
                    <a:pt x="59690" y="3564068"/>
                    <a:pt x="59690" y="3528508"/>
                  </a:cubicBezTo>
                  <a:lnTo>
                    <a:pt x="59690" y="124460"/>
                  </a:lnTo>
                  <a:cubicBezTo>
                    <a:pt x="59690" y="88900"/>
                    <a:pt x="88900" y="59690"/>
                    <a:pt x="124460" y="59690"/>
                  </a:cubicBezTo>
                  <a:lnTo>
                    <a:pt x="21279476" y="59690"/>
                  </a:lnTo>
                  <a:moveTo>
                    <a:pt x="21279476" y="0"/>
                  </a:moveTo>
                  <a:lnTo>
                    <a:pt x="124460" y="0"/>
                  </a:lnTo>
                  <a:cubicBezTo>
                    <a:pt x="55880" y="0"/>
                    <a:pt x="0" y="55880"/>
                    <a:pt x="0" y="124460"/>
                  </a:cubicBezTo>
                  <a:lnTo>
                    <a:pt x="0" y="3528508"/>
                  </a:lnTo>
                  <a:cubicBezTo>
                    <a:pt x="0" y="3597088"/>
                    <a:pt x="55880" y="3652968"/>
                    <a:pt x="124460" y="3652968"/>
                  </a:cubicBezTo>
                  <a:lnTo>
                    <a:pt x="21279476" y="3652968"/>
                  </a:lnTo>
                  <a:cubicBezTo>
                    <a:pt x="21348057" y="3652968"/>
                    <a:pt x="21403935" y="3597088"/>
                    <a:pt x="21403935" y="3528508"/>
                  </a:cubicBezTo>
                  <a:lnTo>
                    <a:pt x="21403935" y="124460"/>
                  </a:lnTo>
                  <a:cubicBezTo>
                    <a:pt x="21403935" y="55880"/>
                    <a:pt x="21348057" y="0"/>
                    <a:pt x="21279476" y="0"/>
                  </a:cubicBezTo>
                  <a:close/>
                </a:path>
              </a:pathLst>
            </a:custGeom>
            <a:solidFill>
              <a:srgbClr val="000000"/>
            </a:solidFill>
          </p:spPr>
        </p:sp>
      </p:grpSp>
      <p:pic>
        <p:nvPicPr>
          <p:cNvPr id="21" name="Picture 21"/>
          <p:cNvPicPr>
            <a:picLocks noChangeAspect="1"/>
          </p:cNvPicPr>
          <p:nvPr/>
        </p:nvPicPr>
        <p:blipFill>
          <a:blip r:embed="rId8"/>
          <a:srcRect/>
          <a:stretch>
            <a:fillRect/>
          </a:stretch>
        </p:blipFill>
        <p:spPr>
          <a:xfrm>
            <a:off x="3711745" y="8118125"/>
            <a:ext cx="814339" cy="814339"/>
          </a:xfrm>
          <a:prstGeom prst="rect">
            <a:avLst/>
          </a:prstGeom>
        </p:spPr>
      </p:pic>
      <p:pic>
        <p:nvPicPr>
          <p:cNvPr id="22" name="Picture 22"/>
          <p:cNvPicPr>
            <a:picLocks noChangeAspect="1"/>
          </p:cNvPicPr>
          <p:nvPr/>
        </p:nvPicPr>
        <p:blipFill>
          <a:blip r:embed="rId9"/>
          <a:srcRect/>
          <a:stretch>
            <a:fillRect/>
          </a:stretch>
        </p:blipFill>
        <p:spPr>
          <a:xfrm>
            <a:off x="8807350" y="8124325"/>
            <a:ext cx="673299" cy="673299"/>
          </a:xfrm>
          <a:prstGeom prst="rect">
            <a:avLst/>
          </a:prstGeom>
        </p:spPr>
      </p:pic>
      <p:pic>
        <p:nvPicPr>
          <p:cNvPr id="23" name="Picture 23"/>
          <p:cNvPicPr>
            <a:picLocks noChangeAspect="1"/>
          </p:cNvPicPr>
          <p:nvPr/>
        </p:nvPicPr>
        <p:blipFill>
          <a:blip r:embed="rId10"/>
          <a:srcRect/>
          <a:stretch>
            <a:fillRect/>
          </a:stretch>
        </p:blipFill>
        <p:spPr>
          <a:xfrm>
            <a:off x="13516885" y="8097108"/>
            <a:ext cx="602088" cy="679499"/>
          </a:xfrm>
          <a:prstGeom prst="rect">
            <a:avLst/>
          </a:prstGeom>
        </p:spPr>
      </p:pic>
      <p:sp>
        <p:nvSpPr>
          <p:cNvPr id="24" name="TextBox 24"/>
          <p:cNvSpPr txBox="1"/>
          <p:nvPr/>
        </p:nvSpPr>
        <p:spPr>
          <a:xfrm>
            <a:off x="12604692" y="7666097"/>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TRANSPORT</a:t>
            </a:r>
          </a:p>
        </p:txBody>
      </p:sp>
      <p:sp>
        <p:nvSpPr>
          <p:cNvPr id="25" name="TextBox 25"/>
          <p:cNvSpPr txBox="1"/>
          <p:nvPr/>
        </p:nvSpPr>
        <p:spPr>
          <a:xfrm>
            <a:off x="7993669" y="7666097"/>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EDUCATION</a:t>
            </a:r>
          </a:p>
        </p:txBody>
      </p:sp>
      <p:sp>
        <p:nvSpPr>
          <p:cNvPr id="26" name="TextBox 26"/>
          <p:cNvSpPr txBox="1"/>
          <p:nvPr/>
        </p:nvSpPr>
        <p:spPr>
          <a:xfrm>
            <a:off x="11373611" y="3213945"/>
            <a:ext cx="4762823"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55,000 people are employed across health and social care in Cambridgeshire &amp; Peterborough, including doctors, nurses, care workers and care assistants.</a:t>
            </a:r>
          </a:p>
        </p:txBody>
      </p:sp>
      <p:sp>
        <p:nvSpPr>
          <p:cNvPr id="27" name="TextBox 27"/>
          <p:cNvSpPr txBox="1"/>
          <p:nvPr/>
        </p:nvSpPr>
        <p:spPr>
          <a:xfrm>
            <a:off x="11901617" y="6033222"/>
            <a:ext cx="370681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Retail employs 63,000 people in Cambridgeshire &amp; Peterborough, with a wide range of possible career paths including cashiers and store managers.</a:t>
            </a:r>
          </a:p>
        </p:txBody>
      </p:sp>
      <p:sp>
        <p:nvSpPr>
          <p:cNvPr id="28" name="TextBox 28"/>
          <p:cNvSpPr txBox="1"/>
          <p:nvPr/>
        </p:nvSpPr>
        <p:spPr>
          <a:xfrm>
            <a:off x="2968584" y="1994115"/>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LIFE SCIENCES</a:t>
            </a:r>
          </a:p>
        </p:txBody>
      </p:sp>
      <p:sp>
        <p:nvSpPr>
          <p:cNvPr id="29" name="TextBox 29"/>
          <p:cNvSpPr txBox="1"/>
          <p:nvPr/>
        </p:nvSpPr>
        <p:spPr>
          <a:xfrm>
            <a:off x="7993669" y="1994115"/>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AGRI-TECH</a:t>
            </a:r>
          </a:p>
        </p:txBody>
      </p:sp>
      <p:sp>
        <p:nvSpPr>
          <p:cNvPr id="30" name="TextBox 30"/>
          <p:cNvSpPr txBox="1"/>
          <p:nvPr/>
        </p:nvSpPr>
        <p:spPr>
          <a:xfrm>
            <a:off x="1763534" y="3213945"/>
            <a:ext cx="471076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Life Sciences is the application of biology and technology to health improvement, and is one of the largest sectors in Cambridgeshire, employing 54,000 people</a:t>
            </a:r>
          </a:p>
        </p:txBody>
      </p:sp>
      <p:sp>
        <p:nvSpPr>
          <p:cNvPr id="31" name="TextBox 31"/>
          <p:cNvSpPr txBox="1"/>
          <p:nvPr/>
        </p:nvSpPr>
        <p:spPr>
          <a:xfrm>
            <a:off x="7290595" y="3213945"/>
            <a:ext cx="377205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Agri-Tech is the use of technology to make farming more efficient. It employs 16,000 people in Cambridgeshire &amp; Peterborough.</a:t>
            </a:r>
          </a:p>
        </p:txBody>
      </p:sp>
      <p:sp>
        <p:nvSpPr>
          <p:cNvPr id="32" name="TextBox 32"/>
          <p:cNvSpPr txBox="1"/>
          <p:nvPr/>
        </p:nvSpPr>
        <p:spPr>
          <a:xfrm>
            <a:off x="1703588" y="364023"/>
            <a:ext cx="14946064" cy="1123315"/>
          </a:xfrm>
          <a:prstGeom prst="rect">
            <a:avLst/>
          </a:prstGeom>
        </p:spPr>
        <p:txBody>
          <a:bodyPr lIns="0" tIns="0" rIns="0" bIns="0" rtlCol="0" anchor="t">
            <a:spAutoFit/>
          </a:bodyPr>
          <a:lstStyle/>
          <a:p>
            <a:pPr algn="ctr">
              <a:lnSpc>
                <a:spcPts val="8959"/>
              </a:lnSpc>
            </a:pPr>
            <a:r>
              <a:rPr lang="en-US" sz="6399">
                <a:solidFill>
                  <a:srgbClr val="000000"/>
                </a:solidFill>
                <a:latin typeface="Bebas Neue Bold"/>
              </a:rPr>
              <a:t>What local career opportunities are available to you?</a:t>
            </a:r>
          </a:p>
        </p:txBody>
      </p:sp>
      <p:sp>
        <p:nvSpPr>
          <p:cNvPr id="33" name="TextBox 33"/>
          <p:cNvSpPr txBox="1"/>
          <p:nvPr/>
        </p:nvSpPr>
        <p:spPr>
          <a:xfrm>
            <a:off x="2265509" y="6033222"/>
            <a:ext cx="3706810" cy="833755"/>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Advanced Manufacturing is a modern form of Manufacturing using advanced technology, employing 22,000 people.</a:t>
            </a:r>
          </a:p>
        </p:txBody>
      </p:sp>
      <p:sp>
        <p:nvSpPr>
          <p:cNvPr id="34" name="TextBox 34"/>
          <p:cNvSpPr txBox="1"/>
          <p:nvPr/>
        </p:nvSpPr>
        <p:spPr>
          <a:xfrm>
            <a:off x="7290595" y="6033222"/>
            <a:ext cx="370681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Digital involves the trade of goods and services using computer networks and technological infrastructure, employing 27,000 people.</a:t>
            </a:r>
          </a:p>
        </p:txBody>
      </p:sp>
      <p:sp>
        <p:nvSpPr>
          <p:cNvPr id="35" name="TextBox 35"/>
          <p:cNvSpPr txBox="1"/>
          <p:nvPr/>
        </p:nvSpPr>
        <p:spPr>
          <a:xfrm>
            <a:off x="1794331" y="7666097"/>
            <a:ext cx="4506854"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PROFESSIONAL SERVICES</a:t>
            </a:r>
          </a:p>
        </p:txBody>
      </p:sp>
      <p:sp>
        <p:nvSpPr>
          <p:cNvPr id="36" name="TextBox 36"/>
          <p:cNvSpPr txBox="1"/>
          <p:nvPr/>
        </p:nvSpPr>
        <p:spPr>
          <a:xfrm>
            <a:off x="11964524" y="8856263"/>
            <a:ext cx="370681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Transport employs 24,500 people in Cambridgeshire &amp; Peterborough, with a wide range of possible career paths, including drivers, pilots and cabin crew.</a:t>
            </a:r>
          </a:p>
        </p:txBody>
      </p:sp>
      <p:sp>
        <p:nvSpPr>
          <p:cNvPr id="37" name="TextBox 37"/>
          <p:cNvSpPr txBox="1"/>
          <p:nvPr/>
        </p:nvSpPr>
        <p:spPr>
          <a:xfrm>
            <a:off x="2099857" y="8863005"/>
            <a:ext cx="4038114"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Professional Services involves the provision of specialist services to businesses, including IT, finance and business advice , and employs 58,000 people.</a:t>
            </a:r>
          </a:p>
        </p:txBody>
      </p:sp>
      <p:sp>
        <p:nvSpPr>
          <p:cNvPr id="38" name="TextBox 38"/>
          <p:cNvSpPr txBox="1"/>
          <p:nvPr/>
        </p:nvSpPr>
        <p:spPr>
          <a:xfrm>
            <a:off x="7290595" y="8863005"/>
            <a:ext cx="370681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52,500 people are employed within education in Cambridgeshire &amp; Peterborough, including teachers and teaching assistants.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105652"/>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105652"/>
            </a:solidFill>
          </p:spPr>
        </p:sp>
      </p:grpSp>
      <p:grpSp>
        <p:nvGrpSpPr>
          <p:cNvPr id="6" name="Group 6"/>
          <p:cNvGrpSpPr/>
          <p:nvPr/>
        </p:nvGrpSpPr>
        <p:grpSpPr>
          <a:xfrm>
            <a:off x="12227289" y="3423196"/>
            <a:ext cx="4916391" cy="4119029"/>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105652"/>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a:solidFill>
                    <a:srgbClr val="FFFFFF"/>
                  </a:solidFill>
                  <a:latin typeface="Poppins Bold"/>
                </a:rPr>
                <a:t>Skills</a:t>
              </a:r>
            </a:p>
            <a:p>
              <a:pPr algn="ctr">
                <a:lnSpc>
                  <a:spcPts val="3040"/>
                </a:lnSpc>
              </a:pPr>
              <a:r>
                <a:rPr lang="en-US" sz="1900">
                  <a:solidFill>
                    <a:srgbClr val="FFFFFF"/>
                  </a:solidFill>
                  <a:latin typeface="Poppins"/>
                </a:rPr>
                <a:t>Complex analytical skills</a:t>
              </a:r>
            </a:p>
            <a:p>
              <a:pPr algn="ctr">
                <a:lnSpc>
                  <a:spcPts val="3040"/>
                </a:lnSpc>
              </a:pPr>
              <a:r>
                <a:rPr lang="en-US" sz="1900">
                  <a:solidFill>
                    <a:srgbClr val="FFFFFF"/>
                  </a:solidFill>
                  <a:latin typeface="Poppins"/>
                </a:rPr>
                <a:t>Communication</a:t>
              </a:r>
            </a:p>
            <a:p>
              <a:pPr algn="ctr">
                <a:lnSpc>
                  <a:spcPts val="3040"/>
                </a:lnSpc>
              </a:pPr>
              <a:r>
                <a:rPr lang="en-US" sz="1900">
                  <a:solidFill>
                    <a:srgbClr val="FFFFFF"/>
                  </a:solidFill>
                  <a:latin typeface="Poppins"/>
                </a:rPr>
                <a:t>Problem Solving </a:t>
              </a:r>
            </a:p>
            <a:p>
              <a:pPr algn="ctr">
                <a:lnSpc>
                  <a:spcPts val="3040"/>
                </a:lnSpc>
              </a:pPr>
              <a:r>
                <a:rPr lang="en-US" sz="1900">
                  <a:solidFill>
                    <a:srgbClr val="FFFFFF"/>
                  </a:solidFill>
                  <a:latin typeface="Poppins"/>
                </a:rPr>
                <a:t>IT skills</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105652"/>
            </a:solidFill>
            <a:ln>
              <a:noFill/>
            </a:ln>
          </p:spPr>
        </p:sp>
        <p:sp>
          <p:nvSpPr>
            <p:cNvPr id="11" name="TextBox 11"/>
            <p:cNvSpPr txBox="1"/>
            <p:nvPr/>
          </p:nvSpPr>
          <p:spPr>
            <a:xfrm>
              <a:off x="0" y="-114300"/>
              <a:ext cx="812800" cy="927100"/>
            </a:xfrm>
            <a:prstGeom prst="rect">
              <a:avLst/>
            </a:prstGeom>
          </p:spPr>
          <p:txBody>
            <a:bodyPr lIns="50800" tIns="50800" rIns="50800" bIns="50800" rtlCol="0" anchor="ctr"/>
            <a:lstStyle/>
            <a:p>
              <a:pPr marL="0" lvl="0" indent="0" algn="ctr">
                <a:lnSpc>
                  <a:spcPts val="3839"/>
                </a:lnSpc>
                <a:spcBef>
                  <a:spcPct val="0"/>
                </a:spcBef>
              </a:pPr>
              <a:endParaRPr/>
            </a:p>
          </p:txBody>
        </p:sp>
      </p:grpSp>
      <p:grpSp>
        <p:nvGrpSpPr>
          <p:cNvPr id="12" name="Group 12"/>
          <p:cNvGrpSpPr/>
          <p:nvPr/>
        </p:nvGrpSpPr>
        <p:grpSpPr>
          <a:xfrm>
            <a:off x="868689" y="4395240"/>
            <a:ext cx="5441381" cy="3010980"/>
            <a:chOff x="0" y="0"/>
            <a:chExt cx="6586034" cy="3644372"/>
          </a:xfrm>
        </p:grpSpPr>
        <p:sp>
          <p:nvSpPr>
            <p:cNvPr id="13" name="Freeform 13"/>
            <p:cNvSpPr/>
            <p:nvPr/>
          </p:nvSpPr>
          <p:spPr>
            <a:xfrm>
              <a:off x="0" y="0"/>
              <a:ext cx="6586034" cy="3644372"/>
            </a:xfrm>
            <a:custGeom>
              <a:avLst/>
              <a:gdLst/>
              <a:ahLst/>
              <a:cxnLst/>
              <a:rect l="l" t="t" r="r" b="b"/>
              <a:pathLst>
                <a:path w="6586034" h="3644372">
                  <a:moveTo>
                    <a:pt x="6586034" y="279400"/>
                  </a:moveTo>
                  <a:lnTo>
                    <a:pt x="6586034" y="0"/>
                  </a:lnTo>
                  <a:lnTo>
                    <a:pt x="0" y="0"/>
                  </a:lnTo>
                  <a:lnTo>
                    <a:pt x="0" y="3644372"/>
                  </a:lnTo>
                  <a:lnTo>
                    <a:pt x="6586034" y="3644372"/>
                  </a:lnTo>
                  <a:lnTo>
                    <a:pt x="6586034" y="279400"/>
                  </a:lnTo>
                  <a:close/>
                  <a:moveTo>
                    <a:pt x="6507293" y="279400"/>
                  </a:moveTo>
                  <a:lnTo>
                    <a:pt x="6507293" y="3565632"/>
                  </a:lnTo>
                  <a:lnTo>
                    <a:pt x="78740" y="3565632"/>
                  </a:lnTo>
                  <a:lnTo>
                    <a:pt x="78740" y="78740"/>
                  </a:lnTo>
                  <a:lnTo>
                    <a:pt x="6507293" y="78740"/>
                  </a:lnTo>
                  <a:lnTo>
                    <a:pt x="6507293" y="279400"/>
                  </a:lnTo>
                  <a:close/>
                </a:path>
              </a:pathLst>
            </a:custGeom>
            <a:solidFill>
              <a:srgbClr val="105652"/>
            </a:solidFill>
          </p:spPr>
        </p:sp>
      </p:grpSp>
      <p:grpSp>
        <p:nvGrpSpPr>
          <p:cNvPr id="14" name="Group 14"/>
          <p:cNvGrpSpPr/>
          <p:nvPr/>
        </p:nvGrpSpPr>
        <p:grpSpPr>
          <a:xfrm>
            <a:off x="6553687" y="4395240"/>
            <a:ext cx="5767182" cy="3010980"/>
            <a:chOff x="0" y="0"/>
            <a:chExt cx="6980370" cy="3644372"/>
          </a:xfrm>
        </p:grpSpPr>
        <p:sp>
          <p:nvSpPr>
            <p:cNvPr id="15" name="Freeform 15"/>
            <p:cNvSpPr/>
            <p:nvPr/>
          </p:nvSpPr>
          <p:spPr>
            <a:xfrm>
              <a:off x="0" y="0"/>
              <a:ext cx="6980370" cy="3644372"/>
            </a:xfrm>
            <a:custGeom>
              <a:avLst/>
              <a:gdLst/>
              <a:ahLst/>
              <a:cxnLst/>
              <a:rect l="l" t="t" r="r" b="b"/>
              <a:pathLst>
                <a:path w="6980370" h="3644372">
                  <a:moveTo>
                    <a:pt x="6980370" y="279400"/>
                  </a:moveTo>
                  <a:lnTo>
                    <a:pt x="6980370" y="0"/>
                  </a:lnTo>
                  <a:lnTo>
                    <a:pt x="0" y="0"/>
                  </a:lnTo>
                  <a:lnTo>
                    <a:pt x="0" y="3644372"/>
                  </a:lnTo>
                  <a:lnTo>
                    <a:pt x="6980370" y="3644372"/>
                  </a:lnTo>
                  <a:lnTo>
                    <a:pt x="6980370" y="279400"/>
                  </a:lnTo>
                  <a:close/>
                  <a:moveTo>
                    <a:pt x="6901630" y="279400"/>
                  </a:moveTo>
                  <a:lnTo>
                    <a:pt x="6901630" y="3565632"/>
                  </a:lnTo>
                  <a:lnTo>
                    <a:pt x="78740" y="3565632"/>
                  </a:lnTo>
                  <a:lnTo>
                    <a:pt x="78740" y="78740"/>
                  </a:lnTo>
                  <a:lnTo>
                    <a:pt x="6901630" y="78740"/>
                  </a:lnTo>
                  <a:lnTo>
                    <a:pt x="6901630" y="279400"/>
                  </a:lnTo>
                  <a:close/>
                </a:path>
              </a:pathLst>
            </a:custGeom>
            <a:solidFill>
              <a:srgbClr val="105652"/>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105652"/>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15313910" y="7413620"/>
            <a:ext cx="1416092" cy="1603219"/>
          </a:xfrm>
          <a:prstGeom prst="rect">
            <a:avLst/>
          </a:prstGeom>
        </p:spPr>
      </p:pic>
      <p:pic>
        <p:nvPicPr>
          <p:cNvPr id="20" name="Picture 20"/>
          <p:cNvPicPr>
            <a:picLocks noChangeAspect="1"/>
          </p:cNvPicPr>
          <p:nvPr/>
        </p:nvPicPr>
        <p:blipFill>
          <a:blip r:embed="rId3"/>
          <a:srcRect/>
          <a:stretch>
            <a:fillRect/>
          </a:stretch>
        </p:blipFill>
        <p:spPr>
          <a:xfrm>
            <a:off x="4504592" y="7863046"/>
            <a:ext cx="704367" cy="704367"/>
          </a:xfrm>
          <a:prstGeom prst="rect">
            <a:avLst/>
          </a:prstGeom>
        </p:spPr>
      </p:pic>
      <p:pic>
        <p:nvPicPr>
          <p:cNvPr id="21" name="Picture 21"/>
          <p:cNvPicPr>
            <a:picLocks noChangeAspect="1"/>
          </p:cNvPicPr>
          <p:nvPr/>
        </p:nvPicPr>
        <p:blipFill>
          <a:blip r:embed="rId4"/>
          <a:srcRect/>
          <a:stretch>
            <a:fillRect/>
          </a:stretch>
        </p:blipFill>
        <p:spPr>
          <a:xfrm>
            <a:off x="11140249" y="7855255"/>
            <a:ext cx="719951" cy="719951"/>
          </a:xfrm>
          <a:prstGeom prst="rect">
            <a:avLst/>
          </a:prstGeom>
        </p:spPr>
      </p:pic>
      <p:pic>
        <p:nvPicPr>
          <p:cNvPr id="22" name="Picture 22"/>
          <p:cNvPicPr>
            <a:picLocks noChangeAspect="1"/>
          </p:cNvPicPr>
          <p:nvPr/>
        </p:nvPicPr>
        <p:blipFill>
          <a:blip r:embed="rId5"/>
          <a:srcRect/>
          <a:stretch>
            <a:fillRect/>
          </a:stretch>
        </p:blipFill>
        <p:spPr>
          <a:xfrm>
            <a:off x="1429437" y="7413620"/>
            <a:ext cx="1468149" cy="1603219"/>
          </a:xfrm>
          <a:prstGeom prst="rect">
            <a:avLst/>
          </a:prstGeom>
        </p:spPr>
      </p:pic>
      <p:pic>
        <p:nvPicPr>
          <p:cNvPr id="23" name="Picture 23"/>
          <p:cNvPicPr>
            <a:picLocks noChangeAspect="1"/>
          </p:cNvPicPr>
          <p:nvPr/>
        </p:nvPicPr>
        <p:blipFill>
          <a:blip r:embed="rId6"/>
          <a:srcRect/>
          <a:stretch>
            <a:fillRect/>
          </a:stretch>
        </p:blipFill>
        <p:spPr>
          <a:xfrm>
            <a:off x="8205244" y="222093"/>
            <a:ext cx="1037370" cy="957132"/>
          </a:xfrm>
          <a:prstGeom prst="rect">
            <a:avLst/>
          </a:prstGeom>
        </p:spPr>
      </p:pic>
      <p:pic>
        <p:nvPicPr>
          <p:cNvPr id="24" name="Picture 24"/>
          <p:cNvPicPr>
            <a:picLocks noChangeAspect="1"/>
          </p:cNvPicPr>
          <p:nvPr/>
        </p:nvPicPr>
        <p:blipFill>
          <a:blip r:embed="rId7"/>
          <a:srcRect/>
          <a:stretch>
            <a:fillRect/>
          </a:stretch>
        </p:blipFill>
        <p:spPr>
          <a:xfrm>
            <a:off x="7845269" y="7863046"/>
            <a:ext cx="719951" cy="719951"/>
          </a:xfrm>
          <a:prstGeom prst="rect">
            <a:avLst/>
          </a:prstGeom>
        </p:spPr>
      </p:pic>
      <p:sp>
        <p:nvSpPr>
          <p:cNvPr id="25" name="TextBox 25"/>
          <p:cNvSpPr txBox="1"/>
          <p:nvPr/>
        </p:nvSpPr>
        <p:spPr>
          <a:xfrm>
            <a:off x="4055294" y="430242"/>
            <a:ext cx="4149950" cy="973455"/>
          </a:xfrm>
          <a:prstGeom prst="rect">
            <a:avLst/>
          </a:prstGeom>
        </p:spPr>
        <p:txBody>
          <a:bodyPr lIns="0" tIns="0" rIns="0" bIns="0" rtlCol="0" anchor="t">
            <a:spAutoFit/>
          </a:bodyPr>
          <a:lstStyle/>
          <a:p>
            <a:pPr>
              <a:lnSpc>
                <a:spcPts val="7200"/>
              </a:lnSpc>
            </a:pPr>
            <a:r>
              <a:rPr lang="en-US" sz="7200">
                <a:solidFill>
                  <a:srgbClr val="000000"/>
                </a:solidFill>
                <a:latin typeface="Bebas Neue Bold"/>
              </a:rPr>
              <a:t>LIFE SCIENCES</a:t>
            </a:r>
          </a:p>
        </p:txBody>
      </p:sp>
      <p:sp>
        <p:nvSpPr>
          <p:cNvPr id="26" name="TextBox 26"/>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7" name="TextBox 27"/>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8" name="TextBox 28"/>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9" name="TextBox 29"/>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30" name="TextBox 30"/>
          <p:cNvSpPr txBox="1"/>
          <p:nvPr/>
        </p:nvSpPr>
        <p:spPr>
          <a:xfrm>
            <a:off x="836822" y="1549498"/>
            <a:ext cx="8892210" cy="10052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The application of biology and technology to health improvement</a:t>
            </a:r>
          </a:p>
        </p:txBody>
      </p:sp>
      <p:sp>
        <p:nvSpPr>
          <p:cNvPr id="31" name="TextBox 31"/>
          <p:cNvSpPr txBox="1"/>
          <p:nvPr/>
        </p:nvSpPr>
        <p:spPr>
          <a:xfrm>
            <a:off x="868689" y="4428486"/>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2" name="TextBox 32"/>
          <p:cNvSpPr txBox="1"/>
          <p:nvPr/>
        </p:nvSpPr>
        <p:spPr>
          <a:xfrm>
            <a:off x="1375312" y="5328916"/>
            <a:ext cx="4428135" cy="1903730"/>
          </a:xfrm>
          <a:prstGeom prst="rect">
            <a:avLst/>
          </a:prstGeom>
        </p:spPr>
        <p:txBody>
          <a:bodyPr lIns="0" tIns="0" rIns="0" bIns="0" rtlCol="0" anchor="t">
            <a:spAutoFit/>
          </a:bodyPr>
          <a:lstStyle/>
          <a:p>
            <a:pPr marL="410211" lvl="1" indent="-205106">
              <a:lnSpc>
                <a:spcPts val="3040"/>
              </a:lnSpc>
              <a:buFont typeface="Arial"/>
              <a:buChar char="•"/>
            </a:pPr>
            <a:r>
              <a:rPr lang="en-US" sz="1900">
                <a:solidFill>
                  <a:srgbClr val="000000"/>
                </a:solidFill>
                <a:latin typeface="Poppins"/>
              </a:rPr>
              <a:t>Biomedical Scientist </a:t>
            </a:r>
          </a:p>
          <a:p>
            <a:pPr marL="410211" lvl="1" indent="-205106">
              <a:lnSpc>
                <a:spcPts val="3040"/>
              </a:lnSpc>
              <a:buFont typeface="Arial"/>
              <a:buChar char="•"/>
            </a:pPr>
            <a:r>
              <a:rPr lang="en-US" sz="1900">
                <a:solidFill>
                  <a:srgbClr val="000000"/>
                </a:solidFill>
                <a:latin typeface="Poppins"/>
              </a:rPr>
              <a:t>Microbiologist</a:t>
            </a:r>
          </a:p>
          <a:p>
            <a:pPr marL="410211" lvl="1" indent="-205106">
              <a:lnSpc>
                <a:spcPts val="3040"/>
              </a:lnSpc>
              <a:buFont typeface="Arial"/>
              <a:buChar char="•"/>
            </a:pPr>
            <a:r>
              <a:rPr lang="en-US" sz="1900">
                <a:solidFill>
                  <a:srgbClr val="000000"/>
                </a:solidFill>
                <a:latin typeface="Poppins"/>
              </a:rPr>
              <a:t>Industrial Pharmacist</a:t>
            </a:r>
          </a:p>
          <a:p>
            <a:pPr marL="410211" lvl="1" indent="-205106">
              <a:lnSpc>
                <a:spcPts val="3040"/>
              </a:lnSpc>
              <a:buFont typeface="Arial"/>
              <a:buChar char="•"/>
            </a:pPr>
            <a:r>
              <a:rPr lang="en-US" sz="1900">
                <a:solidFill>
                  <a:srgbClr val="000000"/>
                </a:solidFill>
                <a:latin typeface="Poppins"/>
              </a:rPr>
              <a:t>Research Assistant</a:t>
            </a:r>
          </a:p>
          <a:p>
            <a:pPr marL="410211" lvl="1" indent="-205106">
              <a:lnSpc>
                <a:spcPts val="3040"/>
              </a:lnSpc>
              <a:buFont typeface="Arial"/>
              <a:buChar char="•"/>
            </a:pPr>
            <a:r>
              <a:rPr lang="en-US" sz="1900">
                <a:solidFill>
                  <a:srgbClr val="000000"/>
                </a:solidFill>
                <a:latin typeface="Poppins"/>
              </a:rPr>
              <a:t>Laboratory Assistant</a:t>
            </a:r>
          </a:p>
        </p:txBody>
      </p:sp>
      <p:sp>
        <p:nvSpPr>
          <p:cNvPr id="33" name="TextBox 33"/>
          <p:cNvSpPr txBox="1"/>
          <p:nvPr/>
        </p:nvSpPr>
        <p:spPr>
          <a:xfrm>
            <a:off x="7354800" y="4428486"/>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4" name="TextBox 34"/>
          <p:cNvSpPr txBox="1"/>
          <p:nvPr/>
        </p:nvSpPr>
        <p:spPr>
          <a:xfrm>
            <a:off x="6782972" y="5024116"/>
            <a:ext cx="5308612" cy="2066289"/>
          </a:xfrm>
          <a:prstGeom prst="rect">
            <a:avLst/>
          </a:prstGeom>
        </p:spPr>
        <p:txBody>
          <a:bodyPr lIns="0" tIns="0" rIns="0" bIns="0" rtlCol="0" anchor="t">
            <a:spAutoFit/>
          </a:bodyPr>
          <a:lstStyle/>
          <a:p>
            <a:pPr marL="367032" lvl="1" indent="-183516">
              <a:lnSpc>
                <a:spcPts val="2720"/>
              </a:lnSpc>
              <a:buFont typeface="Arial"/>
              <a:buChar char="•"/>
            </a:pPr>
            <a:r>
              <a:rPr lang="en-US" sz="1700">
                <a:solidFill>
                  <a:srgbClr val="000000"/>
                </a:solidFill>
                <a:latin typeface="Poppins"/>
              </a:rPr>
              <a:t>Degree in a related science subject for some roles, however increasingly Apprenticeships are an important route into the industry.</a:t>
            </a:r>
          </a:p>
          <a:p>
            <a:pPr marL="367032" lvl="1" indent="-183516">
              <a:lnSpc>
                <a:spcPts val="2720"/>
              </a:lnSpc>
              <a:spcBef>
                <a:spcPct val="0"/>
              </a:spcBef>
              <a:buFont typeface="Arial"/>
              <a:buChar char="•"/>
            </a:pPr>
            <a:r>
              <a:rPr lang="en-US" sz="1700">
                <a:solidFill>
                  <a:srgbClr val="000000"/>
                </a:solidFill>
                <a:latin typeface="Poppins"/>
              </a:rPr>
              <a:t>Apprenticeships and practical qualifications such as T Levels are particularly important for technician roles.</a:t>
            </a:r>
          </a:p>
        </p:txBody>
      </p:sp>
      <p:sp>
        <p:nvSpPr>
          <p:cNvPr id="35" name="TextBox 35"/>
          <p:cNvSpPr txBox="1"/>
          <p:nvPr/>
        </p:nvSpPr>
        <p:spPr>
          <a:xfrm>
            <a:off x="14666564"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cs typeface="Poppins Bold"/>
              </a:rPr>
              <a:t>22,000</a:t>
            </a:r>
          </a:p>
        </p:txBody>
      </p:sp>
      <p:sp>
        <p:nvSpPr>
          <p:cNvPr id="36" name="TextBox 36"/>
          <p:cNvSpPr txBox="1"/>
          <p:nvPr/>
        </p:nvSpPr>
        <p:spPr>
          <a:xfrm>
            <a:off x="11064049"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£50,300</a:t>
            </a:r>
          </a:p>
        </p:txBody>
      </p:sp>
      <p:sp>
        <p:nvSpPr>
          <p:cNvPr id="37" name="TextBox 37"/>
          <p:cNvSpPr txBox="1"/>
          <p:nvPr/>
        </p:nvSpPr>
        <p:spPr>
          <a:xfrm>
            <a:off x="3505927"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 or T Levels</a:t>
            </a:r>
          </a:p>
          <a:p>
            <a:pPr algn="ctr">
              <a:lnSpc>
                <a:spcPts val="2239"/>
              </a:lnSpc>
            </a:pPr>
            <a:r>
              <a:rPr lang="en-US" sz="1599">
                <a:solidFill>
                  <a:srgbClr val="000000"/>
                </a:solidFill>
                <a:latin typeface="Poppins"/>
              </a:rPr>
              <a:t>In subjects including Maths and the sciences</a:t>
            </a:r>
          </a:p>
        </p:txBody>
      </p:sp>
      <p:sp>
        <p:nvSpPr>
          <p:cNvPr id="38" name="TextBox 38"/>
          <p:cNvSpPr txBox="1"/>
          <p:nvPr/>
        </p:nvSpPr>
        <p:spPr>
          <a:xfrm>
            <a:off x="6893073"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 or Apprenticeship</a:t>
            </a:r>
          </a:p>
          <a:p>
            <a:pPr algn="ctr">
              <a:lnSpc>
                <a:spcPts val="2239"/>
              </a:lnSpc>
            </a:pPr>
            <a:r>
              <a:rPr lang="en-US" sz="1599">
                <a:solidFill>
                  <a:srgbClr val="000000"/>
                </a:solidFill>
                <a:latin typeface="Poppins"/>
              </a:rPr>
              <a:t>In Biology, Chemistry, Biosciences or related area</a:t>
            </a:r>
          </a:p>
        </p:txBody>
      </p:sp>
      <p:sp>
        <p:nvSpPr>
          <p:cNvPr id="39" name="TextBox 39"/>
          <p:cNvSpPr txBox="1"/>
          <p:nvPr/>
        </p:nvSpPr>
        <p:spPr>
          <a:xfrm>
            <a:off x="10207584"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In a laboratory or technician role</a:t>
            </a:r>
          </a:p>
        </p:txBody>
      </p:sp>
      <p:sp>
        <p:nvSpPr>
          <p:cNvPr id="40" name="TextBox 40"/>
          <p:cNvSpPr txBox="1"/>
          <p:nvPr/>
        </p:nvSpPr>
        <p:spPr>
          <a:xfrm>
            <a:off x="311423" y="9874089"/>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Parliament UK, Prospects, Jobs.ac.uk, Biospace</a:t>
            </a:r>
          </a:p>
        </p:txBody>
      </p:sp>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688888" y="2811414"/>
            <a:ext cx="9040143" cy="1460002"/>
            <a:chOff x="0" y="0"/>
            <a:chExt cx="2380943" cy="384527"/>
          </a:xfrm>
        </p:grpSpPr>
        <p:sp>
          <p:nvSpPr>
            <p:cNvPr id="43" name="Freeform 43"/>
            <p:cNvSpPr/>
            <p:nvPr/>
          </p:nvSpPr>
          <p:spPr>
            <a:xfrm>
              <a:off x="0" y="0"/>
              <a:ext cx="2380943" cy="384527"/>
            </a:xfrm>
            <a:custGeom>
              <a:avLst/>
              <a:gdLst/>
              <a:ahLst/>
              <a:cxnLst/>
              <a:rect l="l" t="t" r="r" b="b"/>
              <a:pathLst>
                <a:path w="2380943" h="384527">
                  <a:moveTo>
                    <a:pt x="43676" y="0"/>
                  </a:moveTo>
                  <a:lnTo>
                    <a:pt x="2337267" y="0"/>
                  </a:lnTo>
                  <a:cubicBezTo>
                    <a:pt x="2348851" y="0"/>
                    <a:pt x="2359960" y="4602"/>
                    <a:pt x="2368151" y="12792"/>
                  </a:cubicBezTo>
                  <a:cubicBezTo>
                    <a:pt x="2376342" y="20983"/>
                    <a:pt x="2380943" y="32092"/>
                    <a:pt x="2380943" y="43676"/>
                  </a:cubicBezTo>
                  <a:lnTo>
                    <a:pt x="2380943" y="340851"/>
                  </a:lnTo>
                  <a:cubicBezTo>
                    <a:pt x="2380943" y="364973"/>
                    <a:pt x="2361389" y="384527"/>
                    <a:pt x="2337267" y="384527"/>
                  </a:cubicBezTo>
                  <a:lnTo>
                    <a:pt x="43676" y="384527"/>
                  </a:lnTo>
                  <a:cubicBezTo>
                    <a:pt x="32092" y="384527"/>
                    <a:pt x="20983" y="379926"/>
                    <a:pt x="12792" y="371735"/>
                  </a:cubicBezTo>
                  <a:cubicBezTo>
                    <a:pt x="4602" y="363544"/>
                    <a:pt x="0" y="352435"/>
                    <a:pt x="0" y="340851"/>
                  </a:cubicBezTo>
                  <a:lnTo>
                    <a:pt x="0" y="43676"/>
                  </a:lnTo>
                  <a:cubicBezTo>
                    <a:pt x="0" y="32092"/>
                    <a:pt x="4602" y="20983"/>
                    <a:pt x="12792" y="12792"/>
                  </a:cubicBezTo>
                  <a:cubicBezTo>
                    <a:pt x="20983" y="4602"/>
                    <a:pt x="32092" y="0"/>
                    <a:pt x="43676" y="0"/>
                  </a:cubicBezTo>
                  <a:close/>
                </a:path>
              </a:pathLst>
            </a:custGeom>
            <a:solidFill>
              <a:srgbClr val="105652"/>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836822" y="3000712"/>
            <a:ext cx="8892210" cy="1118235"/>
          </a:xfrm>
          <a:prstGeom prst="rect">
            <a:avLst/>
          </a:prstGeom>
        </p:spPr>
        <p:txBody>
          <a:bodyPr lIns="0" tIns="0" rIns="0" bIns="0" rtlCol="0" anchor="t">
            <a:spAutoFit/>
          </a:bodyPr>
          <a:lstStyle/>
          <a:p>
            <a:pPr algn="ctr">
              <a:lnSpc>
                <a:spcPts val="2940"/>
              </a:lnSpc>
              <a:spcBef>
                <a:spcPct val="0"/>
              </a:spcBef>
            </a:pPr>
            <a:r>
              <a:rPr lang="en-US" sz="2100">
                <a:solidFill>
                  <a:srgbClr val="FFFFFF"/>
                </a:solidFill>
                <a:latin typeface="Poppins Italics"/>
              </a:rPr>
              <a:t>The Life Sciences industry in Cambridge is unique in its size and influence, and of huge importance to the local economy, anchored by the Cambridge Biomedical Campus.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05652"/>
        </a:solidFill>
        <a:effectLst/>
      </p:bgPr>
    </p:bg>
    <p:spTree>
      <p:nvGrpSpPr>
        <p:cNvPr id="1" name=""/>
        <p:cNvGrpSpPr/>
        <p:nvPr/>
      </p:nvGrpSpPr>
      <p:grpSpPr>
        <a:xfrm>
          <a:off x="0" y="0"/>
          <a:ext cx="0" cy="0"/>
          <a:chOff x="0" y="0"/>
          <a:chExt cx="0" cy="0"/>
        </a:xfrm>
      </p:grpSpPr>
      <p:grpSp>
        <p:nvGrpSpPr>
          <p:cNvPr id="2" name="Group 2"/>
          <p:cNvGrpSpPr/>
          <p:nvPr/>
        </p:nvGrpSpPr>
        <p:grpSpPr>
          <a:xfrm>
            <a:off x="13541049" y="5867628"/>
            <a:ext cx="3377509" cy="3094427"/>
            <a:chOff x="0" y="0"/>
            <a:chExt cx="4503346" cy="4125903"/>
          </a:xfrm>
        </p:grpSpPr>
        <p:pic>
          <p:nvPicPr>
            <p:cNvPr id="3" name="Picture 3"/>
            <p:cNvPicPr>
              <a:picLocks noChangeAspect="1"/>
            </p:cNvPicPr>
            <p:nvPr/>
          </p:nvPicPr>
          <p:blipFill>
            <a:blip r:embed="rId2"/>
            <a:srcRect l="21348" r="21348"/>
            <a:stretch>
              <a:fillRect/>
            </a:stretch>
          </p:blipFill>
          <p:spPr>
            <a:xfrm>
              <a:off x="0" y="0"/>
              <a:ext cx="4503346" cy="4125903"/>
            </a:xfrm>
            <a:prstGeom prst="rect">
              <a:avLst/>
            </a:prstGeom>
          </p:spPr>
        </p:pic>
      </p:grpSp>
      <p:sp>
        <p:nvSpPr>
          <p:cNvPr id="4" name="TextBox 4"/>
          <p:cNvSpPr txBox="1"/>
          <p:nvPr/>
        </p:nvSpPr>
        <p:spPr>
          <a:xfrm>
            <a:off x="1078875" y="4185532"/>
            <a:ext cx="11864713" cy="5323334"/>
          </a:xfrm>
          <a:prstGeom prst="rect">
            <a:avLst/>
          </a:prstGeom>
        </p:spPr>
        <p:txBody>
          <a:bodyPr lIns="0" tIns="0" rIns="0" bIns="0" rtlCol="0" anchor="t">
            <a:spAutoFit/>
          </a:bodyPr>
          <a:lstStyle/>
          <a:p>
            <a:pPr marL="571500" lvl="1" indent="-285750">
              <a:lnSpc>
                <a:spcPts val="4235"/>
              </a:lnSpc>
              <a:buFont typeface="Arial"/>
              <a:buChar char="•"/>
              <a:defRPr/>
            </a:pPr>
            <a:r>
              <a:rPr kumimoji="0" lang="en-US" sz="2600" b="0" i="0" u="none" strike="noStrike" kern="1200" cap="none" spc="0" normalizeH="0" baseline="0" noProof="0">
                <a:ln>
                  <a:noFill/>
                </a:ln>
                <a:solidFill>
                  <a:srgbClr val="FFFFFF"/>
                </a:solidFill>
                <a:effectLst/>
                <a:uLnTx/>
                <a:uFillTx/>
                <a:latin typeface="Poppins"/>
                <a:ea typeface="+mn-ea"/>
                <a:cs typeface="+mn-cs"/>
              </a:rPr>
              <a:t>AstraZeneca is a global pharmaceuticals company, employing over </a:t>
            </a:r>
            <a:r>
              <a:rPr lang="en-US" sz="2600">
                <a:solidFill>
                  <a:srgbClr val="FFFFFF"/>
                </a:solidFill>
                <a:latin typeface="Poppins"/>
              </a:rPr>
              <a:t>8,700 people</a:t>
            </a:r>
            <a:r>
              <a:rPr kumimoji="0" lang="en-US" sz="2600" b="0" i="0" u="none" strike="noStrike" kern="1200" cap="none" spc="0" normalizeH="0" baseline="0" noProof="0">
                <a:ln>
                  <a:noFill/>
                </a:ln>
                <a:solidFill>
                  <a:srgbClr val="FFFFFF"/>
                </a:solidFill>
                <a:effectLst/>
                <a:uLnTx/>
                <a:uFillTx/>
                <a:latin typeface="Poppins"/>
                <a:ea typeface="+mn-ea"/>
                <a:cs typeface="+mn-cs"/>
              </a:rPr>
              <a:t> in the UK with a major presence in </a:t>
            </a:r>
            <a:r>
              <a:rPr kumimoji="0" lang="en-US" sz="2600" b="0" i="0" u="none" strike="noStrike" kern="1200" cap="none" spc="0" normalizeH="0" baseline="0" noProof="0">
                <a:ln>
                  <a:noFill/>
                </a:ln>
                <a:solidFill>
                  <a:srgbClr val="FFFFFF"/>
                </a:solidFill>
                <a:effectLst/>
                <a:uLnTx/>
                <a:uFillTx/>
                <a:latin typeface="Poppins Bold"/>
                <a:ea typeface="+mn-ea"/>
                <a:cs typeface="+mn-cs"/>
              </a:rPr>
              <a:t>Cambridge</a:t>
            </a:r>
            <a:r>
              <a:rPr kumimoji="0" lang="en-US" sz="2600" b="0" i="0" u="none" strike="noStrike" kern="1200" cap="none" spc="0" normalizeH="0" baseline="0" noProof="0">
                <a:ln>
                  <a:noFill/>
                </a:ln>
                <a:solidFill>
                  <a:srgbClr val="FFFFFF"/>
                </a:solidFill>
                <a:effectLst/>
                <a:uLnTx/>
                <a:uFillTx/>
                <a:latin typeface="Poppins"/>
                <a:ea typeface="+mn-ea"/>
                <a:cs typeface="+mn-cs"/>
              </a:rPr>
              <a:t>.</a:t>
            </a:r>
            <a:endParaRPr lang="en-US" sz="2600">
              <a:ea typeface="+mn-ea"/>
              <a:cs typeface="+mn-cs"/>
            </a:endParaRPr>
          </a:p>
          <a:p>
            <a:pPr marL="0" marR="0" lvl="0" indent="0" algn="l" defTabSz="914400" rtl="0" eaLnBrk="1" fontAlgn="auto" latinLnBrk="0" hangingPunct="1">
              <a:lnSpc>
                <a:spcPts val="4235"/>
              </a:lnSpc>
              <a:spcBef>
                <a:spcPts val="0"/>
              </a:spcBef>
              <a:spcAft>
                <a:spcPts val="0"/>
              </a:spcAft>
              <a:buClrTx/>
              <a:buSzTx/>
              <a:buFontTx/>
              <a:buNone/>
              <a:tabLst/>
              <a:defRPr/>
            </a:pPr>
            <a:endParaRPr kumimoji="0" lang="en-US" sz="2647" b="0" i="0" u="none" strike="noStrike" kern="1200" cap="none" spc="0" normalizeH="0" baseline="0" noProof="0">
              <a:ln>
                <a:noFill/>
              </a:ln>
              <a:solidFill>
                <a:srgbClr val="FFFFFF"/>
              </a:solidFill>
              <a:effectLst/>
              <a:uLnTx/>
              <a:uFillTx/>
              <a:latin typeface="Poppins"/>
              <a:ea typeface="+mn-ea"/>
              <a:cs typeface="+mn-cs"/>
            </a:endParaRPr>
          </a:p>
          <a:p>
            <a:pPr marL="571500" marR="0" lvl="1" indent="-285750" algn="l" defTabSz="914400" rtl="0" eaLnBrk="1" fontAlgn="auto" latinLnBrk="0" hangingPunct="1">
              <a:lnSpc>
                <a:spcPts val="4235"/>
              </a:lnSpc>
              <a:spcBef>
                <a:spcPts val="0"/>
              </a:spcBef>
              <a:spcAft>
                <a:spcPts val="0"/>
              </a:spcAft>
              <a:buClrTx/>
              <a:buSzTx/>
              <a:buFont typeface="Arial"/>
              <a:buChar char="•"/>
              <a:tabLst/>
              <a:defRPr/>
            </a:pPr>
            <a:r>
              <a:rPr kumimoji="0" lang="en-US" sz="2600" b="0" i="0" u="none" strike="noStrike" kern="1200" cap="none" spc="0" normalizeH="0" baseline="0" noProof="0">
                <a:ln>
                  <a:noFill/>
                </a:ln>
                <a:solidFill>
                  <a:srgbClr val="FFFFFF"/>
                </a:solidFill>
                <a:effectLst/>
                <a:uLnTx/>
                <a:uFillTx/>
                <a:latin typeface="Poppins"/>
                <a:ea typeface="+mn-ea"/>
                <a:cs typeface="+mn-cs"/>
              </a:rPr>
              <a:t>Jobs at AstraZeneca can include working in Life Sciences and research into new medicines, but also in business functions such as IT and Project Management.</a:t>
            </a:r>
            <a:endParaRPr lang="en-US" sz="2600" b="0" i="0" u="none" strike="noStrike" kern="1200" cap="none" spc="0" normalizeH="0" baseline="0" noProof="0">
              <a:ln>
                <a:noFill/>
              </a:ln>
              <a:solidFill>
                <a:srgbClr val="FFFFFF"/>
              </a:solidFill>
              <a:effectLst/>
              <a:uLnTx/>
              <a:uFillTx/>
              <a:latin typeface="Poppins"/>
              <a:cs typeface="Poppins"/>
            </a:endParaRPr>
          </a:p>
          <a:p>
            <a:pPr marL="0" marR="0" lvl="0" indent="0" algn="l" defTabSz="914400" rtl="0" eaLnBrk="1" fontAlgn="auto" latinLnBrk="0" hangingPunct="1">
              <a:lnSpc>
                <a:spcPts val="4235"/>
              </a:lnSpc>
              <a:spcBef>
                <a:spcPts val="0"/>
              </a:spcBef>
              <a:spcAft>
                <a:spcPts val="0"/>
              </a:spcAft>
              <a:buClrTx/>
              <a:buSzTx/>
              <a:buFontTx/>
              <a:buNone/>
              <a:tabLst/>
              <a:defRPr/>
            </a:pPr>
            <a:endParaRPr kumimoji="0" lang="en-US" sz="2647" b="0" i="0" u="none" strike="noStrike" kern="1200" cap="none" spc="0" normalizeH="0" baseline="0" noProof="0">
              <a:ln>
                <a:noFill/>
              </a:ln>
              <a:solidFill>
                <a:srgbClr val="FFFFFF"/>
              </a:solidFill>
              <a:effectLst/>
              <a:uLnTx/>
              <a:uFillTx/>
              <a:latin typeface="Poppins"/>
              <a:ea typeface="+mn-ea"/>
              <a:cs typeface="+mn-cs"/>
            </a:endParaRPr>
          </a:p>
          <a:p>
            <a:pPr marL="571500" marR="0" lvl="1" indent="-285750" algn="l" defTabSz="914400" rtl="0" eaLnBrk="1" fontAlgn="auto" latinLnBrk="0" hangingPunct="1">
              <a:lnSpc>
                <a:spcPts val="4235"/>
              </a:lnSpc>
              <a:spcBef>
                <a:spcPts val="0"/>
              </a:spcBef>
              <a:spcAft>
                <a:spcPts val="0"/>
              </a:spcAft>
              <a:buClrTx/>
              <a:buSzTx/>
              <a:buFont typeface="Arial"/>
              <a:buChar char="•"/>
              <a:tabLst/>
              <a:defRPr/>
            </a:pPr>
            <a:r>
              <a:rPr kumimoji="0" lang="en-US" sz="2600"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Some jobs within AstraZeneca will require degrees, but they also recruit at school leaver level and run apprenticeships.</a:t>
            </a:r>
            <a:endParaRPr lang="en-US" sz="2600" b="0" i="0" u="none" strike="noStrike" kern="1200" cap="none" spc="0" normalizeH="0" baseline="0" noProof="0">
              <a:ln>
                <a:noFill/>
              </a:ln>
              <a:solidFill>
                <a:srgbClr val="FFFFFF"/>
              </a:solidFill>
              <a:effectLst/>
              <a:uLnTx/>
              <a:uFillTx/>
              <a:latin typeface="Poppins"/>
              <a:cs typeface="Poppins"/>
            </a:endParaRPr>
          </a:p>
        </p:txBody>
      </p:sp>
      <p:pic>
        <p:nvPicPr>
          <p:cNvPr id="5" name="Picture 5"/>
          <p:cNvPicPr>
            <a:picLocks noChangeAspect="1"/>
          </p:cNvPicPr>
          <p:nvPr/>
        </p:nvPicPr>
        <p:blipFill>
          <a:blip r:embed="rId3"/>
          <a:srcRect/>
          <a:stretch>
            <a:fillRect/>
          </a:stretch>
        </p:blipFill>
        <p:spPr>
          <a:xfrm>
            <a:off x="13701164" y="840327"/>
            <a:ext cx="3057278" cy="282080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7" name="TextBox 7"/>
          <p:cNvSpPr txBox="1"/>
          <p:nvPr/>
        </p:nvSpPr>
        <p:spPr>
          <a:xfrm>
            <a:off x="1028700" y="2697014"/>
            <a:ext cx="7057764"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ASTRAZENECA</a:t>
            </a:r>
          </a:p>
        </p:txBody>
      </p:sp>
      <p:sp>
        <p:nvSpPr>
          <p:cNvPr id="8" name="TextBox 8"/>
          <p:cNvSpPr txBox="1"/>
          <p:nvPr/>
        </p:nvSpPr>
        <p:spPr>
          <a:xfrm>
            <a:off x="1028700" y="1527858"/>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sp>
        <p:nvSpPr>
          <p:cNvPr id="9" name="TextBox 9"/>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5039A5-2AEA-21C1-E185-2D3BA2C005A0}"/>
              </a:ext>
            </a:extLst>
          </p:cNvPr>
          <p:cNvSpPr/>
          <p:nvPr/>
        </p:nvSpPr>
        <p:spPr>
          <a:xfrm>
            <a:off x="8820188" y="0"/>
            <a:ext cx="9484793" cy="102905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E8484F0-7202-D7E7-EDB9-63B7D6E31007}"/>
              </a:ext>
            </a:extLst>
          </p:cNvPr>
          <p:cNvSpPr txBox="1"/>
          <p:nvPr/>
        </p:nvSpPr>
        <p:spPr>
          <a:xfrm>
            <a:off x="201967" y="2564493"/>
            <a:ext cx="6359979" cy="507831"/>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a:solidFill>
                  <a:schemeClr val="bg1"/>
                </a:solidFill>
                <a:latin typeface="Poppins Bold Italics"/>
                <a:cs typeface="Poppins Bold Italics"/>
              </a:rPr>
              <a:t>CORNERSTONE EMPLOYER PROFILE </a:t>
            </a:r>
            <a:endParaRPr lang="en-GB">
              <a:solidFill>
                <a:schemeClr val="bg1"/>
              </a:solidFill>
              <a:latin typeface="Poppins Bold Italics"/>
              <a:cs typeface="Poppins Bold Italics"/>
            </a:endParaRPr>
          </a:p>
        </p:txBody>
      </p:sp>
      <p:sp>
        <p:nvSpPr>
          <p:cNvPr id="12" name="TextBox 11">
            <a:extLst>
              <a:ext uri="{FF2B5EF4-FFF2-40B4-BE49-F238E27FC236}">
                <a16:creationId xmlns:a16="http://schemas.microsoft.com/office/drawing/2014/main" id="{A680D60E-A1C2-B226-6E6A-92A83B2E7FDE}"/>
              </a:ext>
            </a:extLst>
          </p:cNvPr>
          <p:cNvSpPr txBox="1"/>
          <p:nvPr/>
        </p:nvSpPr>
        <p:spPr>
          <a:xfrm>
            <a:off x="201967" y="2822601"/>
            <a:ext cx="8364913" cy="1015663"/>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6000" b="1" err="1">
                <a:solidFill>
                  <a:srgbClr val="FFFFFF"/>
                </a:solidFill>
                <a:latin typeface="Poppins Bold Italics"/>
                <a:cs typeface="Poppins Bold Italics"/>
              </a:rPr>
              <a:t>Wellcome</a:t>
            </a:r>
            <a:r>
              <a:rPr lang="en-US" sz="6000" b="1">
                <a:solidFill>
                  <a:srgbClr val="FFFFFF"/>
                </a:solidFill>
                <a:latin typeface="Poppins Bold Italics"/>
                <a:cs typeface="Poppins Bold Italics"/>
              </a:rPr>
              <a:t> Genome</a:t>
            </a:r>
          </a:p>
        </p:txBody>
      </p:sp>
      <p:sp>
        <p:nvSpPr>
          <p:cNvPr id="13" name="TextBox 12">
            <a:extLst>
              <a:ext uri="{FF2B5EF4-FFF2-40B4-BE49-F238E27FC236}">
                <a16:creationId xmlns:a16="http://schemas.microsoft.com/office/drawing/2014/main" id="{518FA885-F877-1D29-4E7D-692F93F12395}"/>
              </a:ext>
            </a:extLst>
          </p:cNvPr>
          <p:cNvSpPr txBox="1"/>
          <p:nvPr/>
        </p:nvSpPr>
        <p:spPr>
          <a:xfrm>
            <a:off x="351869" y="4293304"/>
            <a:ext cx="7371814" cy="5170646"/>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3000" err="1">
                <a:solidFill>
                  <a:srgbClr val="FFFFFF"/>
                </a:solidFill>
                <a:latin typeface="Poppins Italics"/>
                <a:cs typeface="Poppins Italics"/>
              </a:rPr>
              <a:t>Wellcome</a:t>
            </a:r>
            <a:r>
              <a:rPr lang="en-US" sz="3000">
                <a:solidFill>
                  <a:srgbClr val="FFFFFF"/>
                </a:solidFill>
                <a:latin typeface="Poppins Italics"/>
                <a:cs typeface="Poppins Italics"/>
              </a:rPr>
              <a:t> Genome is a world-leading genomics research institute just south of Cambridge. By applying and exploring </a:t>
            </a:r>
          </a:p>
          <a:p>
            <a:r>
              <a:rPr lang="en-GB" sz="3000">
                <a:solidFill>
                  <a:srgbClr val="FFFFFF"/>
                </a:solidFill>
                <a:latin typeface="Poppins Italics"/>
                <a:cs typeface="Poppins Italics"/>
              </a:rPr>
              <a:t>genomic technologies on a large scale, they:</a:t>
            </a:r>
          </a:p>
          <a:p>
            <a:endParaRPr lang="en-GB" sz="3000">
              <a:solidFill>
                <a:srgbClr val="FFFFFF"/>
              </a:solidFill>
              <a:latin typeface="Poppins Italics"/>
              <a:cs typeface="Poppins Italics"/>
            </a:endParaRPr>
          </a:p>
          <a:p>
            <a:pPr marL="428625" indent="-428625">
              <a:buFont typeface="Arial" panose="020B0604020202020204" pitchFamily="34" charset="0"/>
              <a:buChar char="•"/>
            </a:pPr>
            <a:r>
              <a:rPr lang="en-GB" sz="3000">
                <a:solidFill>
                  <a:srgbClr val="FFFFFF"/>
                </a:solidFill>
                <a:latin typeface="Poppins Italics"/>
                <a:cs typeface="Poppins Italics"/>
              </a:rPr>
              <a:t>advance understanding of biology</a:t>
            </a:r>
          </a:p>
          <a:p>
            <a:pPr marL="428625" indent="-428625">
              <a:buFont typeface="Arial" panose="020B0604020202020204" pitchFamily="34" charset="0"/>
              <a:buChar char="•"/>
            </a:pPr>
            <a:r>
              <a:rPr lang="en-GB" sz="3000">
                <a:solidFill>
                  <a:srgbClr val="FFFFFF"/>
                </a:solidFill>
                <a:latin typeface="Poppins Italics"/>
                <a:cs typeface="Poppins Italics"/>
              </a:rPr>
              <a:t>improve health</a:t>
            </a:r>
          </a:p>
          <a:p>
            <a:pPr marL="428625" indent="-428625">
              <a:buFont typeface="Arial" panose="020B0604020202020204" pitchFamily="34" charset="0"/>
              <a:buChar char="•"/>
            </a:pPr>
            <a:r>
              <a:rPr lang="en-GB" sz="3000">
                <a:solidFill>
                  <a:srgbClr val="FFFFFF"/>
                </a:solidFill>
                <a:latin typeface="Poppins Italics"/>
                <a:cs typeface="Poppins Italics"/>
              </a:rPr>
              <a:t>increase understanding of life on Earth</a:t>
            </a:r>
          </a:p>
        </p:txBody>
      </p:sp>
      <p:sp>
        <p:nvSpPr>
          <p:cNvPr id="15" name="TextBox 14">
            <a:extLst>
              <a:ext uri="{FF2B5EF4-FFF2-40B4-BE49-F238E27FC236}">
                <a16:creationId xmlns:a16="http://schemas.microsoft.com/office/drawing/2014/main" id="{16F6A36B-2102-712B-7691-8005766D63E9}"/>
              </a:ext>
            </a:extLst>
          </p:cNvPr>
          <p:cNvSpPr txBox="1"/>
          <p:nvPr/>
        </p:nvSpPr>
        <p:spPr>
          <a:xfrm>
            <a:off x="9161604" y="514748"/>
            <a:ext cx="8196273" cy="5632311"/>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3000">
                <a:latin typeface="Poppins Italics"/>
                <a:cs typeface="Poppins Italics"/>
              </a:rPr>
              <a:t>There are many </a:t>
            </a:r>
            <a:r>
              <a:rPr lang="en-US" sz="3000" b="1">
                <a:latin typeface="Poppins Italics"/>
                <a:cs typeface="Poppins Italics"/>
              </a:rPr>
              <a:t>Career Pathway Opportunities</a:t>
            </a:r>
            <a:r>
              <a:rPr lang="en-US" sz="3000">
                <a:latin typeface="Poppins Italics"/>
                <a:cs typeface="Poppins Italics"/>
              </a:rPr>
              <a:t> starting with:</a:t>
            </a:r>
          </a:p>
          <a:p>
            <a:pPr marL="428625" indent="-428625">
              <a:buFont typeface="Arial" panose="020B0604020202020204" pitchFamily="34" charset="0"/>
              <a:buChar char="•"/>
            </a:pPr>
            <a:r>
              <a:rPr lang="en-US" sz="3000">
                <a:latin typeface="Poppins Italics"/>
                <a:cs typeface="Poppins Italics"/>
              </a:rPr>
              <a:t>Degree-level apprenticeships</a:t>
            </a:r>
          </a:p>
          <a:p>
            <a:pPr marL="428625" indent="-428625">
              <a:buFont typeface="Arial" panose="020B0604020202020204" pitchFamily="34" charset="0"/>
              <a:buChar char="•"/>
            </a:pPr>
            <a:r>
              <a:rPr lang="en-US" sz="3000">
                <a:latin typeface="Poppins Italics"/>
                <a:cs typeface="Poppins Italics"/>
              </a:rPr>
              <a:t>A University degree (BSc)</a:t>
            </a:r>
          </a:p>
          <a:p>
            <a:pPr marL="428625" indent="-428625">
              <a:buFont typeface="Arial" panose="020B0604020202020204" pitchFamily="34" charset="0"/>
              <a:buChar char="•"/>
            </a:pPr>
            <a:r>
              <a:rPr lang="en-US" sz="3000">
                <a:latin typeface="Poppins Italics"/>
                <a:cs typeface="Poppins Italics"/>
              </a:rPr>
              <a:t>A higher degree (MSc or PhD)</a:t>
            </a:r>
          </a:p>
          <a:p>
            <a:pPr marL="428625" indent="-428625">
              <a:buFont typeface="Arial" panose="020B0604020202020204" pitchFamily="34" charset="0"/>
              <a:buChar char="•"/>
            </a:pPr>
            <a:endParaRPr lang="en-US" sz="3000">
              <a:latin typeface="Poppins Italics"/>
              <a:cs typeface="Poppins Italics"/>
            </a:endParaRPr>
          </a:p>
          <a:p>
            <a:r>
              <a:rPr lang="en-US" sz="3000">
                <a:latin typeface="Poppins Italics"/>
                <a:cs typeface="Poppins Italics"/>
              </a:rPr>
              <a:t>This can lead to rewarding careers in molecular biology, bioinformatics and much more!</a:t>
            </a:r>
            <a:endParaRPr lang="en-GB" sz="3000">
              <a:latin typeface="Poppins Italics"/>
              <a:cs typeface="Poppins Italics"/>
            </a:endParaRPr>
          </a:p>
          <a:p>
            <a:endParaRPr lang="en-US" sz="3000">
              <a:latin typeface="Poppins Italics"/>
              <a:cs typeface="Poppins Italics"/>
            </a:endParaRPr>
          </a:p>
          <a:p>
            <a:r>
              <a:rPr lang="en-US" sz="3000">
                <a:latin typeface="Poppins Italics"/>
                <a:cs typeface="Poppins Italics"/>
              </a:rPr>
              <a:t> </a:t>
            </a:r>
            <a:r>
              <a:rPr lang="en-US" sz="3000">
                <a:latin typeface="Poppins Italics"/>
                <a:cs typeface="Poppins Italics"/>
                <a:hlinkClick r:id="rId2">
                  <a:extLst>
                    <a:ext uri="{A12FA001-AC4F-418D-AE19-62706E023703}">
                      <ahyp:hlinkClr xmlns:ahyp="http://schemas.microsoft.com/office/drawing/2018/hyperlinkcolor" val="tx"/>
                    </a:ext>
                  </a:extLst>
                </a:hlinkClick>
              </a:rPr>
              <a:t>https://www.sanger.ac.uk/about/careers/early-careers/</a:t>
            </a:r>
            <a:r>
              <a:rPr lang="en-US" sz="3000">
                <a:latin typeface="Poppins Italics"/>
                <a:cs typeface="Poppins Italics"/>
              </a:rPr>
              <a:t> </a:t>
            </a:r>
            <a:endParaRPr lang="en-GB" sz="3000">
              <a:latin typeface="Poppins Italics"/>
              <a:cs typeface="Poppins Italics"/>
            </a:endParaRPr>
          </a:p>
        </p:txBody>
      </p:sp>
      <p:sp>
        <p:nvSpPr>
          <p:cNvPr id="16" name="TextBox 15">
            <a:extLst>
              <a:ext uri="{FF2B5EF4-FFF2-40B4-BE49-F238E27FC236}">
                <a16:creationId xmlns:a16="http://schemas.microsoft.com/office/drawing/2014/main" id="{C01889C3-B94D-05F5-4416-C9EA58BD2CFB}"/>
              </a:ext>
            </a:extLst>
          </p:cNvPr>
          <p:cNvSpPr txBox="1"/>
          <p:nvPr/>
        </p:nvSpPr>
        <p:spPr>
          <a:xfrm>
            <a:off x="9161603" y="6559010"/>
            <a:ext cx="8758405" cy="2862322"/>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3000">
                <a:latin typeface="Poppins Italics"/>
                <a:cs typeface="Poppins Italics"/>
              </a:rPr>
              <a:t>Their </a:t>
            </a:r>
            <a:r>
              <a:rPr lang="en-US" sz="3000" b="1">
                <a:latin typeface="Poppins Italics"/>
                <a:cs typeface="Poppins Italics"/>
              </a:rPr>
              <a:t>Outreach </a:t>
            </a:r>
            <a:r>
              <a:rPr lang="en-US" sz="3000" b="1" err="1">
                <a:latin typeface="Poppins Italics"/>
                <a:cs typeface="Poppins Italics"/>
              </a:rPr>
              <a:t>Programme</a:t>
            </a:r>
            <a:r>
              <a:rPr lang="en-US" sz="3000" b="1">
                <a:latin typeface="Poppins Italics"/>
                <a:cs typeface="Poppins Italics"/>
              </a:rPr>
              <a:t> </a:t>
            </a:r>
            <a:r>
              <a:rPr lang="en-US" sz="3000">
                <a:latin typeface="Poppins Italics"/>
                <a:cs typeface="Poppins Italics"/>
              </a:rPr>
              <a:t>on campus includes school visits, work experience and work shadowing. Off campus we visit schools, offer a careers stand and have developed award-winning virtual work experience.</a:t>
            </a:r>
            <a:endParaRPr lang="en-GB" sz="3000">
              <a:latin typeface="Poppins Italics"/>
              <a:cs typeface="Poppins Italics"/>
            </a:endParaRPr>
          </a:p>
        </p:txBody>
      </p:sp>
      <p:pic>
        <p:nvPicPr>
          <p:cNvPr id="5" name="Graphic 4" descr="Test tubes with solid fill">
            <a:extLst>
              <a:ext uri="{FF2B5EF4-FFF2-40B4-BE49-F238E27FC236}">
                <a16:creationId xmlns:a16="http://schemas.microsoft.com/office/drawing/2014/main" id="{091DE42F-5053-CA0D-EF3A-943416DF0E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3380" y="597733"/>
            <a:ext cx="1540242" cy="1465289"/>
          </a:xfrm>
          <a:prstGeom prst="rect">
            <a:avLst/>
          </a:prstGeom>
        </p:spPr>
      </p:pic>
      <p:pic>
        <p:nvPicPr>
          <p:cNvPr id="4" name="Picture 3" descr="A logo with black text&#10;&#10;Description automatically generated">
            <a:extLst>
              <a:ext uri="{FF2B5EF4-FFF2-40B4-BE49-F238E27FC236}">
                <a16:creationId xmlns:a16="http://schemas.microsoft.com/office/drawing/2014/main" id="{F03B4BFA-173D-8C30-64FE-8373DA9362B4}"/>
              </a:ext>
            </a:extLst>
          </p:cNvPr>
          <p:cNvPicPr>
            <a:picLocks noChangeAspect="1"/>
          </p:cNvPicPr>
          <p:nvPr/>
        </p:nvPicPr>
        <p:blipFill>
          <a:blip r:embed="rId5"/>
          <a:stretch>
            <a:fillRect/>
          </a:stretch>
        </p:blipFill>
        <p:spPr>
          <a:xfrm>
            <a:off x="406374" y="752709"/>
            <a:ext cx="2991007" cy="1136598"/>
          </a:xfrm>
          <a:prstGeom prst="rect">
            <a:avLst/>
          </a:prstGeom>
        </p:spPr>
      </p:pic>
    </p:spTree>
    <p:extLst>
      <p:ext uri="{BB962C8B-B14F-4D97-AF65-F5344CB8AC3E}">
        <p14:creationId xmlns:p14="http://schemas.microsoft.com/office/powerpoint/2010/main" val="2517871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1A087"/>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1A087"/>
            </a:solidFill>
          </p:spPr>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71A087"/>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a:solidFill>
                    <a:srgbClr val="FFFFFF"/>
                  </a:solidFill>
                  <a:latin typeface="Poppins Bold"/>
                </a:rPr>
                <a:t>Skills</a:t>
              </a:r>
            </a:p>
            <a:p>
              <a:pPr algn="ctr">
                <a:lnSpc>
                  <a:spcPts val="3039"/>
                </a:lnSpc>
              </a:pPr>
              <a:r>
                <a:rPr lang="en-US" sz="1899">
                  <a:solidFill>
                    <a:srgbClr val="FFFFFF"/>
                  </a:solidFill>
                  <a:latin typeface="Poppins"/>
                </a:rPr>
                <a:t>IT &amp; technical skills</a:t>
              </a:r>
            </a:p>
            <a:p>
              <a:pPr algn="ctr">
                <a:lnSpc>
                  <a:spcPts val="3039"/>
                </a:lnSpc>
              </a:pPr>
              <a:r>
                <a:rPr lang="en-US" sz="1899">
                  <a:solidFill>
                    <a:srgbClr val="FFFFFF"/>
                  </a:solidFill>
                  <a:latin typeface="Poppins"/>
                </a:rPr>
                <a:t>Critical Thinking </a:t>
              </a:r>
            </a:p>
            <a:p>
              <a:pPr algn="ctr">
                <a:lnSpc>
                  <a:spcPts val="3039"/>
                </a:lnSpc>
              </a:pPr>
              <a:r>
                <a:rPr lang="en-US" sz="1899">
                  <a:solidFill>
                    <a:srgbClr val="FFFFFF"/>
                  </a:solidFill>
                  <a:latin typeface="Poppins"/>
                </a:rPr>
                <a:t>Creativity </a:t>
              </a:r>
            </a:p>
            <a:p>
              <a:pPr algn="ctr">
                <a:lnSpc>
                  <a:spcPts val="3039"/>
                </a:lnSpc>
              </a:pPr>
              <a:r>
                <a:rPr lang="en-US" sz="1899">
                  <a:solidFill>
                    <a:srgbClr val="FFFFFF"/>
                  </a:solidFill>
                  <a:latin typeface="Poppins"/>
                </a:rPr>
                <a:t>Attention to Detail</a:t>
              </a:r>
            </a:p>
          </p:txBody>
        </p:sp>
      </p:grpSp>
      <p:grpSp>
        <p:nvGrpSpPr>
          <p:cNvPr id="9" name="Group 9"/>
          <p:cNvGrpSpPr/>
          <p:nvPr/>
        </p:nvGrpSpPr>
        <p:grpSpPr>
          <a:xfrm>
            <a:off x="688888" y="1341150"/>
            <a:ext cx="8934335" cy="1382421"/>
            <a:chOff x="0" y="0"/>
            <a:chExt cx="2380943" cy="368406"/>
          </a:xfrm>
        </p:grpSpPr>
        <p:sp>
          <p:nvSpPr>
            <p:cNvPr id="10" name="Freeform 10"/>
            <p:cNvSpPr/>
            <p:nvPr/>
          </p:nvSpPr>
          <p:spPr>
            <a:xfrm>
              <a:off x="0" y="0"/>
              <a:ext cx="2380943" cy="368406"/>
            </a:xfrm>
            <a:custGeom>
              <a:avLst/>
              <a:gdLst/>
              <a:ahLst/>
              <a:cxnLst/>
              <a:rect l="l" t="t" r="r" b="b"/>
              <a:pathLst>
                <a:path w="2380943" h="368406">
                  <a:moveTo>
                    <a:pt x="44193" y="0"/>
                  </a:moveTo>
                  <a:lnTo>
                    <a:pt x="2336750" y="0"/>
                  </a:lnTo>
                  <a:cubicBezTo>
                    <a:pt x="2361157" y="0"/>
                    <a:pt x="2380943" y="19786"/>
                    <a:pt x="2380943" y="44193"/>
                  </a:cubicBezTo>
                  <a:lnTo>
                    <a:pt x="2380943" y="324213"/>
                  </a:lnTo>
                  <a:cubicBezTo>
                    <a:pt x="2380943" y="348620"/>
                    <a:pt x="2361157" y="368406"/>
                    <a:pt x="2336750" y="368406"/>
                  </a:cubicBezTo>
                  <a:lnTo>
                    <a:pt x="44193" y="368406"/>
                  </a:lnTo>
                  <a:cubicBezTo>
                    <a:pt x="19786" y="368406"/>
                    <a:pt x="0" y="348620"/>
                    <a:pt x="0" y="324213"/>
                  </a:cubicBezTo>
                  <a:lnTo>
                    <a:pt x="0" y="44193"/>
                  </a:lnTo>
                  <a:cubicBezTo>
                    <a:pt x="0" y="19786"/>
                    <a:pt x="19786" y="0"/>
                    <a:pt x="44193" y="0"/>
                  </a:cubicBezTo>
                  <a:close/>
                </a:path>
              </a:pathLst>
            </a:custGeom>
            <a:solidFill>
              <a:srgbClr val="71A087"/>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868689" y="4374065"/>
            <a:ext cx="5441381" cy="3010980"/>
            <a:chOff x="0" y="0"/>
            <a:chExt cx="6586034" cy="3644372"/>
          </a:xfrm>
        </p:grpSpPr>
        <p:sp>
          <p:nvSpPr>
            <p:cNvPr id="13" name="Freeform 13"/>
            <p:cNvSpPr/>
            <p:nvPr/>
          </p:nvSpPr>
          <p:spPr>
            <a:xfrm>
              <a:off x="0" y="0"/>
              <a:ext cx="6586034" cy="3644372"/>
            </a:xfrm>
            <a:custGeom>
              <a:avLst/>
              <a:gdLst/>
              <a:ahLst/>
              <a:cxnLst/>
              <a:rect l="l" t="t" r="r" b="b"/>
              <a:pathLst>
                <a:path w="6586034" h="3644372">
                  <a:moveTo>
                    <a:pt x="6586034" y="279400"/>
                  </a:moveTo>
                  <a:lnTo>
                    <a:pt x="6586034" y="0"/>
                  </a:lnTo>
                  <a:lnTo>
                    <a:pt x="0" y="0"/>
                  </a:lnTo>
                  <a:lnTo>
                    <a:pt x="0" y="3644372"/>
                  </a:lnTo>
                  <a:lnTo>
                    <a:pt x="6586034" y="3644372"/>
                  </a:lnTo>
                  <a:lnTo>
                    <a:pt x="6586034" y="279400"/>
                  </a:lnTo>
                  <a:close/>
                  <a:moveTo>
                    <a:pt x="6507293" y="279400"/>
                  </a:moveTo>
                  <a:lnTo>
                    <a:pt x="6507293" y="3565632"/>
                  </a:lnTo>
                  <a:lnTo>
                    <a:pt x="78740" y="3565632"/>
                  </a:lnTo>
                  <a:lnTo>
                    <a:pt x="78740" y="78740"/>
                  </a:lnTo>
                  <a:lnTo>
                    <a:pt x="6507293" y="78740"/>
                  </a:lnTo>
                  <a:lnTo>
                    <a:pt x="6507293" y="279400"/>
                  </a:lnTo>
                  <a:close/>
                </a:path>
              </a:pathLst>
            </a:custGeom>
            <a:solidFill>
              <a:srgbClr val="71A087"/>
            </a:solidFill>
          </p:spPr>
        </p:sp>
      </p:grpSp>
      <p:grpSp>
        <p:nvGrpSpPr>
          <p:cNvPr id="14" name="Group 14"/>
          <p:cNvGrpSpPr/>
          <p:nvPr/>
        </p:nvGrpSpPr>
        <p:grpSpPr>
          <a:xfrm>
            <a:off x="6553687" y="4374065"/>
            <a:ext cx="5767182" cy="3010980"/>
            <a:chOff x="0" y="0"/>
            <a:chExt cx="6980370" cy="3644372"/>
          </a:xfrm>
        </p:grpSpPr>
        <p:sp>
          <p:nvSpPr>
            <p:cNvPr id="15" name="Freeform 15"/>
            <p:cNvSpPr/>
            <p:nvPr/>
          </p:nvSpPr>
          <p:spPr>
            <a:xfrm>
              <a:off x="0" y="0"/>
              <a:ext cx="6980370" cy="3644372"/>
            </a:xfrm>
            <a:custGeom>
              <a:avLst/>
              <a:gdLst/>
              <a:ahLst/>
              <a:cxnLst/>
              <a:rect l="l" t="t" r="r" b="b"/>
              <a:pathLst>
                <a:path w="6980370" h="3644372">
                  <a:moveTo>
                    <a:pt x="6980370" y="279400"/>
                  </a:moveTo>
                  <a:lnTo>
                    <a:pt x="6980370" y="0"/>
                  </a:lnTo>
                  <a:lnTo>
                    <a:pt x="0" y="0"/>
                  </a:lnTo>
                  <a:lnTo>
                    <a:pt x="0" y="3644372"/>
                  </a:lnTo>
                  <a:lnTo>
                    <a:pt x="6980370" y="3644372"/>
                  </a:lnTo>
                  <a:lnTo>
                    <a:pt x="6980370" y="279400"/>
                  </a:lnTo>
                  <a:close/>
                  <a:moveTo>
                    <a:pt x="6901630" y="279400"/>
                  </a:moveTo>
                  <a:lnTo>
                    <a:pt x="6901630" y="3565632"/>
                  </a:lnTo>
                  <a:lnTo>
                    <a:pt x="78740" y="3565632"/>
                  </a:lnTo>
                  <a:lnTo>
                    <a:pt x="78740" y="78740"/>
                  </a:lnTo>
                  <a:lnTo>
                    <a:pt x="6901630" y="78740"/>
                  </a:lnTo>
                  <a:lnTo>
                    <a:pt x="6901630" y="279400"/>
                  </a:lnTo>
                  <a:close/>
                </a:path>
              </a:pathLst>
            </a:custGeom>
            <a:solidFill>
              <a:srgbClr val="71A087"/>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71A087"/>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15313910" y="7413620"/>
            <a:ext cx="1416092" cy="1603219"/>
          </a:xfrm>
          <a:prstGeom prst="rect">
            <a:avLst/>
          </a:prstGeom>
        </p:spPr>
      </p:pic>
      <p:pic>
        <p:nvPicPr>
          <p:cNvPr id="20" name="Picture 20"/>
          <p:cNvPicPr>
            <a:picLocks noChangeAspect="1"/>
          </p:cNvPicPr>
          <p:nvPr/>
        </p:nvPicPr>
        <p:blipFill>
          <a:blip r:embed="rId3"/>
          <a:srcRect/>
          <a:stretch>
            <a:fillRect/>
          </a:stretch>
        </p:blipFill>
        <p:spPr>
          <a:xfrm>
            <a:off x="4504592" y="7863046"/>
            <a:ext cx="704367" cy="704367"/>
          </a:xfrm>
          <a:prstGeom prst="rect">
            <a:avLst/>
          </a:prstGeom>
        </p:spPr>
      </p:pic>
      <p:pic>
        <p:nvPicPr>
          <p:cNvPr id="21" name="Picture 21"/>
          <p:cNvPicPr>
            <a:picLocks noChangeAspect="1"/>
          </p:cNvPicPr>
          <p:nvPr/>
        </p:nvPicPr>
        <p:blipFill>
          <a:blip r:embed="rId4"/>
          <a:srcRect/>
          <a:stretch>
            <a:fillRect/>
          </a:stretch>
        </p:blipFill>
        <p:spPr>
          <a:xfrm>
            <a:off x="11140249" y="7855255"/>
            <a:ext cx="719951" cy="719951"/>
          </a:xfrm>
          <a:prstGeom prst="rect">
            <a:avLst/>
          </a:prstGeom>
        </p:spPr>
      </p:pic>
      <p:pic>
        <p:nvPicPr>
          <p:cNvPr id="22" name="Picture 22"/>
          <p:cNvPicPr>
            <a:picLocks noChangeAspect="1"/>
          </p:cNvPicPr>
          <p:nvPr/>
        </p:nvPicPr>
        <p:blipFill>
          <a:blip r:embed="rId5"/>
          <a:srcRect/>
          <a:stretch>
            <a:fillRect/>
          </a:stretch>
        </p:blipFill>
        <p:spPr>
          <a:xfrm>
            <a:off x="1429437" y="7413620"/>
            <a:ext cx="1468149" cy="1603219"/>
          </a:xfrm>
          <a:prstGeom prst="rect">
            <a:avLst/>
          </a:prstGeom>
        </p:spPr>
      </p:pic>
      <p:sp>
        <p:nvSpPr>
          <p:cNvPr id="23" name="TextBox 23"/>
          <p:cNvSpPr txBox="1"/>
          <p:nvPr/>
        </p:nvSpPr>
        <p:spPr>
          <a:xfrm>
            <a:off x="4055294" y="430242"/>
            <a:ext cx="4149950" cy="973455"/>
          </a:xfrm>
          <a:prstGeom prst="rect">
            <a:avLst/>
          </a:prstGeom>
        </p:spPr>
        <p:txBody>
          <a:bodyPr lIns="0" tIns="0" rIns="0" bIns="0" rtlCol="0" anchor="t">
            <a:spAutoFit/>
          </a:bodyPr>
          <a:lstStyle/>
          <a:p>
            <a:pPr>
              <a:lnSpc>
                <a:spcPts val="7200"/>
              </a:lnSpc>
            </a:pPr>
            <a:r>
              <a:rPr lang="en-US" sz="7200">
                <a:solidFill>
                  <a:srgbClr val="000000"/>
                </a:solidFill>
                <a:latin typeface="Bebas Neue Bold"/>
              </a:rPr>
              <a:t>DIGITAL</a:t>
            </a:r>
          </a:p>
        </p:txBody>
      </p:sp>
      <p:sp>
        <p:nvSpPr>
          <p:cNvPr id="24" name="TextBox 24"/>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5" name="TextBox 25"/>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6" name="TextBox 26"/>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7" name="TextBox 27"/>
          <p:cNvSpPr txBox="1"/>
          <p:nvPr/>
        </p:nvSpPr>
        <p:spPr>
          <a:xfrm>
            <a:off x="7520230" y="1869637"/>
            <a:ext cx="9414" cy="583902"/>
          </a:xfrm>
          <a:prstGeom prst="rect">
            <a:avLst/>
          </a:prstGeom>
        </p:spPr>
        <p:txBody>
          <a:bodyPr lIns="0" tIns="0" rIns="0" bIns="0" rtlCol="0" anchor="t">
            <a:spAutoFit/>
          </a:bodyPr>
          <a:lstStyle/>
          <a:p>
            <a:pPr algn="ctr">
              <a:lnSpc>
                <a:spcPts val="4704"/>
              </a:lnSpc>
            </a:pPr>
            <a:endParaRPr/>
          </a:p>
        </p:txBody>
      </p:sp>
      <p:sp>
        <p:nvSpPr>
          <p:cNvPr id="28" name="TextBox 28"/>
          <p:cNvSpPr txBox="1"/>
          <p:nvPr/>
        </p:nvSpPr>
        <p:spPr>
          <a:xfrm>
            <a:off x="835090" y="1555581"/>
            <a:ext cx="8788133" cy="984918"/>
          </a:xfrm>
          <a:prstGeom prst="rect">
            <a:avLst/>
          </a:prstGeom>
        </p:spPr>
        <p:txBody>
          <a:bodyPr lIns="0" tIns="0" rIns="0" bIns="0" rtlCol="0" anchor="t">
            <a:spAutoFit/>
          </a:bodyPr>
          <a:lstStyle/>
          <a:p>
            <a:pPr algn="ctr">
              <a:lnSpc>
                <a:spcPts val="3874"/>
              </a:lnSpc>
              <a:spcBef>
                <a:spcPct val="0"/>
              </a:spcBef>
            </a:pPr>
            <a:r>
              <a:rPr lang="en-US" sz="2767">
                <a:solidFill>
                  <a:srgbClr val="FFFFFF"/>
                </a:solidFill>
                <a:latin typeface="Poppins Bold Italics"/>
              </a:rPr>
              <a:t>The use of technology to trade goods and services, and innovate</a:t>
            </a:r>
          </a:p>
        </p:txBody>
      </p:sp>
      <p:sp>
        <p:nvSpPr>
          <p:cNvPr id="29" name="TextBox 29"/>
          <p:cNvSpPr txBox="1"/>
          <p:nvPr/>
        </p:nvSpPr>
        <p:spPr>
          <a:xfrm>
            <a:off x="868689" y="4476209"/>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0" name="TextBox 30"/>
          <p:cNvSpPr txBox="1"/>
          <p:nvPr/>
        </p:nvSpPr>
        <p:spPr>
          <a:xfrm>
            <a:off x="1375312" y="5023036"/>
            <a:ext cx="4428135" cy="2165985"/>
          </a:xfrm>
          <a:prstGeom prst="rect">
            <a:avLst/>
          </a:prstGeom>
        </p:spPr>
        <p:txBody>
          <a:bodyPr lIns="0" tIns="0" rIns="0" bIns="0" rtlCol="0" anchor="t">
            <a:spAutoFit/>
          </a:bodyPr>
          <a:lstStyle/>
          <a:p>
            <a:pPr marL="388622" lvl="1" indent="-194311">
              <a:lnSpc>
                <a:spcPts val="2880"/>
              </a:lnSpc>
              <a:buFont typeface="Arial"/>
              <a:buChar char="•"/>
            </a:pPr>
            <a:r>
              <a:rPr lang="en-US" sz="1800">
                <a:solidFill>
                  <a:srgbClr val="000000"/>
                </a:solidFill>
                <a:latin typeface="Poppins"/>
              </a:rPr>
              <a:t>Data Scientist </a:t>
            </a:r>
          </a:p>
          <a:p>
            <a:pPr marL="388622" lvl="1" indent="-194311">
              <a:lnSpc>
                <a:spcPts val="2880"/>
              </a:lnSpc>
              <a:buFont typeface="Arial"/>
              <a:buChar char="•"/>
            </a:pPr>
            <a:r>
              <a:rPr lang="en-US" sz="1800">
                <a:solidFill>
                  <a:srgbClr val="000000"/>
                </a:solidFill>
                <a:latin typeface="Poppins"/>
              </a:rPr>
              <a:t>Digital Marketing Assistant</a:t>
            </a:r>
          </a:p>
          <a:p>
            <a:pPr marL="388622" lvl="1" indent="-194311">
              <a:lnSpc>
                <a:spcPts val="2880"/>
              </a:lnSpc>
              <a:buFont typeface="Arial"/>
              <a:buChar char="•"/>
            </a:pPr>
            <a:r>
              <a:rPr lang="en-US" sz="1800">
                <a:solidFill>
                  <a:srgbClr val="000000"/>
                </a:solidFill>
                <a:latin typeface="Poppins"/>
              </a:rPr>
              <a:t>Cyber Intelligence Officer </a:t>
            </a:r>
          </a:p>
          <a:p>
            <a:pPr marL="388622" lvl="1" indent="-194311">
              <a:lnSpc>
                <a:spcPts val="2880"/>
              </a:lnSpc>
              <a:buFont typeface="Arial"/>
              <a:buChar char="•"/>
            </a:pPr>
            <a:r>
              <a:rPr lang="en-US" sz="1800">
                <a:solidFill>
                  <a:srgbClr val="000000"/>
                </a:solidFill>
                <a:latin typeface="Poppins"/>
              </a:rPr>
              <a:t>User Experience (UX) Designer</a:t>
            </a:r>
          </a:p>
          <a:p>
            <a:pPr marL="388622" lvl="1" indent="-194311">
              <a:lnSpc>
                <a:spcPts val="2880"/>
              </a:lnSpc>
              <a:buFont typeface="Arial"/>
              <a:buChar char="•"/>
            </a:pPr>
            <a:r>
              <a:rPr lang="en-US" sz="1800">
                <a:solidFill>
                  <a:srgbClr val="000000"/>
                </a:solidFill>
                <a:latin typeface="Poppins"/>
              </a:rPr>
              <a:t>Virtual Assistant</a:t>
            </a:r>
          </a:p>
          <a:p>
            <a:pPr marL="388622" lvl="1" indent="-194311">
              <a:lnSpc>
                <a:spcPts val="2880"/>
              </a:lnSpc>
              <a:buFont typeface="Arial"/>
              <a:buChar char="•"/>
            </a:pPr>
            <a:r>
              <a:rPr lang="en-US" sz="1800">
                <a:solidFill>
                  <a:srgbClr val="000000"/>
                </a:solidFill>
                <a:latin typeface="Poppins"/>
              </a:rPr>
              <a:t>Customer Service Assistant</a:t>
            </a:r>
          </a:p>
        </p:txBody>
      </p:sp>
      <p:sp>
        <p:nvSpPr>
          <p:cNvPr id="31" name="TextBox 31"/>
          <p:cNvSpPr txBox="1"/>
          <p:nvPr/>
        </p:nvSpPr>
        <p:spPr>
          <a:xfrm>
            <a:off x="7365443" y="4476209"/>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2" name="TextBox 32"/>
          <p:cNvSpPr txBox="1"/>
          <p:nvPr/>
        </p:nvSpPr>
        <p:spPr>
          <a:xfrm>
            <a:off x="6793614" y="5033831"/>
            <a:ext cx="5308612" cy="2133599"/>
          </a:xfrm>
          <a:prstGeom prst="rect">
            <a:avLst/>
          </a:prstGeom>
        </p:spPr>
        <p:txBody>
          <a:bodyPr lIns="0" tIns="0" rIns="0" bIns="0" rtlCol="0" anchor="t">
            <a:spAutoFit/>
          </a:bodyPr>
          <a:lstStyle/>
          <a:p>
            <a:pPr marL="323853" lvl="1" indent="-161927">
              <a:lnSpc>
                <a:spcPts val="2400"/>
              </a:lnSpc>
              <a:buFont typeface="Arial"/>
              <a:buChar char="•"/>
            </a:pPr>
            <a:r>
              <a:rPr lang="en-US" sz="1500">
                <a:solidFill>
                  <a:srgbClr val="000000"/>
                </a:solidFill>
                <a:latin typeface="Poppins"/>
              </a:rPr>
              <a:t>Degree in Maths, Business or Computer Science may be an advantage for some roles.</a:t>
            </a:r>
          </a:p>
          <a:p>
            <a:pPr marL="323853" lvl="1" indent="-161927">
              <a:lnSpc>
                <a:spcPts val="2400"/>
              </a:lnSpc>
              <a:buFont typeface="Arial"/>
              <a:buChar char="•"/>
            </a:pPr>
            <a:r>
              <a:rPr lang="en-US" sz="1500">
                <a:solidFill>
                  <a:srgbClr val="000000"/>
                </a:solidFill>
                <a:latin typeface="Poppins"/>
              </a:rPr>
              <a:t>However Digital is a sector where Apprenticeships are a major opportunity, including IT, marketing and business analysis.</a:t>
            </a:r>
          </a:p>
          <a:p>
            <a:pPr marL="323853" lvl="1" indent="-161927">
              <a:lnSpc>
                <a:spcPts val="2400"/>
              </a:lnSpc>
              <a:spcBef>
                <a:spcPct val="0"/>
              </a:spcBef>
              <a:buFont typeface="Arial"/>
              <a:buChar char="•"/>
            </a:pPr>
            <a:r>
              <a:rPr lang="en-US" sz="1500">
                <a:solidFill>
                  <a:srgbClr val="000000"/>
                </a:solidFill>
                <a:latin typeface="Poppins"/>
              </a:rPr>
              <a:t>Often opportunity for continuous education during employment.</a:t>
            </a:r>
          </a:p>
        </p:txBody>
      </p:sp>
      <p:sp>
        <p:nvSpPr>
          <p:cNvPr id="33" name="TextBox 33"/>
          <p:cNvSpPr txBox="1"/>
          <p:nvPr/>
        </p:nvSpPr>
        <p:spPr>
          <a:xfrm>
            <a:off x="14666564"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26,800</a:t>
            </a:r>
          </a:p>
        </p:txBody>
      </p:sp>
      <p:sp>
        <p:nvSpPr>
          <p:cNvPr id="34" name="TextBox 34"/>
          <p:cNvSpPr txBox="1"/>
          <p:nvPr/>
        </p:nvSpPr>
        <p:spPr>
          <a:xfrm>
            <a:off x="11064049"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£44,200</a:t>
            </a:r>
          </a:p>
        </p:txBody>
      </p:sp>
      <p:sp>
        <p:nvSpPr>
          <p:cNvPr id="35" name="TextBox 35"/>
          <p:cNvSpPr txBox="1"/>
          <p:nvPr/>
        </p:nvSpPr>
        <p:spPr>
          <a:xfrm>
            <a:off x="3440459" y="8816657"/>
            <a:ext cx="283263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a:t>
            </a:r>
          </a:p>
          <a:p>
            <a:pPr algn="ctr">
              <a:lnSpc>
                <a:spcPts val="2239"/>
              </a:lnSpc>
            </a:pPr>
            <a:r>
              <a:rPr lang="en-US" sz="1599">
                <a:solidFill>
                  <a:srgbClr val="000000"/>
                </a:solidFill>
                <a:latin typeface="Poppins"/>
              </a:rPr>
              <a:t>In subjects including Maths, IT or Computer Science, or T Levels in Digital</a:t>
            </a:r>
          </a:p>
        </p:txBody>
      </p:sp>
      <p:sp>
        <p:nvSpPr>
          <p:cNvPr id="36" name="TextBox 36"/>
          <p:cNvSpPr txBox="1"/>
          <p:nvPr/>
        </p:nvSpPr>
        <p:spPr>
          <a:xfrm>
            <a:off x="6787265" y="8816657"/>
            <a:ext cx="2835959"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IT or Computer Science</a:t>
            </a:r>
          </a:p>
          <a:p>
            <a:pPr algn="ctr">
              <a:lnSpc>
                <a:spcPts val="2239"/>
              </a:lnSpc>
            </a:pPr>
            <a:r>
              <a:rPr lang="en-US" sz="1599">
                <a:solidFill>
                  <a:srgbClr val="000000"/>
                </a:solidFill>
                <a:latin typeface="Poppins"/>
              </a:rPr>
              <a:t>or Apprenticeship</a:t>
            </a:r>
          </a:p>
          <a:p>
            <a:pPr algn="ctr">
              <a:lnSpc>
                <a:spcPts val="2239"/>
              </a:lnSpc>
            </a:pPr>
            <a:r>
              <a:rPr lang="en-US" sz="1599">
                <a:solidFill>
                  <a:srgbClr val="000000"/>
                </a:solidFill>
                <a:latin typeface="Poppins"/>
              </a:rPr>
              <a:t>in Marketing, Data Science or Business Analysis</a:t>
            </a:r>
          </a:p>
        </p:txBody>
      </p:sp>
      <p:sp>
        <p:nvSpPr>
          <p:cNvPr id="37" name="TextBox 37"/>
          <p:cNvSpPr txBox="1"/>
          <p:nvPr/>
        </p:nvSpPr>
        <p:spPr>
          <a:xfrm>
            <a:off x="10207584"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In a Digital Marketing or Software company</a:t>
            </a:r>
          </a:p>
        </p:txBody>
      </p:sp>
      <p:pic>
        <p:nvPicPr>
          <p:cNvPr id="38" name="Picture 38"/>
          <p:cNvPicPr>
            <a:picLocks noChangeAspect="1"/>
          </p:cNvPicPr>
          <p:nvPr/>
        </p:nvPicPr>
        <p:blipFill>
          <a:blip r:embed="rId6"/>
          <a:srcRect/>
          <a:stretch>
            <a:fillRect/>
          </a:stretch>
        </p:blipFill>
        <p:spPr>
          <a:xfrm>
            <a:off x="6310070" y="45542"/>
            <a:ext cx="1427756" cy="1427756"/>
          </a:xfrm>
          <a:prstGeom prst="rect">
            <a:avLst/>
          </a:prstGeom>
        </p:spPr>
      </p:pic>
      <p:sp>
        <p:nvSpPr>
          <p:cNvPr id="39" name="TextBox 39"/>
          <p:cNvSpPr txBox="1"/>
          <p:nvPr/>
        </p:nvSpPr>
        <p:spPr>
          <a:xfrm>
            <a:off x="67691" y="9950134"/>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National Careers Service, TargetJobs, SmartSheet</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sp>
        <p:nvSpPr>
          <p:cNvPr id="42" name="TextBox 42"/>
          <p:cNvSpPr txBox="1"/>
          <p:nvPr/>
        </p:nvSpPr>
        <p:spPr>
          <a:xfrm>
            <a:off x="7520230" y="3038557"/>
            <a:ext cx="9414" cy="583902"/>
          </a:xfrm>
          <a:prstGeom prst="rect">
            <a:avLst/>
          </a:prstGeom>
        </p:spPr>
        <p:txBody>
          <a:bodyPr lIns="0" tIns="0" rIns="0" bIns="0" rtlCol="0" anchor="t">
            <a:spAutoFit/>
          </a:bodyPr>
          <a:lstStyle/>
          <a:p>
            <a:pPr algn="ctr">
              <a:lnSpc>
                <a:spcPts val="4704"/>
              </a:lnSpc>
            </a:pPr>
            <a:endParaRPr/>
          </a:p>
        </p:txBody>
      </p:sp>
      <p:grpSp>
        <p:nvGrpSpPr>
          <p:cNvPr id="43" name="Group 43"/>
          <p:cNvGrpSpPr/>
          <p:nvPr/>
        </p:nvGrpSpPr>
        <p:grpSpPr>
          <a:xfrm>
            <a:off x="688888" y="2785429"/>
            <a:ext cx="8934335" cy="1382421"/>
            <a:chOff x="0" y="0"/>
            <a:chExt cx="2380943" cy="368406"/>
          </a:xfrm>
        </p:grpSpPr>
        <p:sp>
          <p:nvSpPr>
            <p:cNvPr id="44" name="Freeform 44"/>
            <p:cNvSpPr/>
            <p:nvPr/>
          </p:nvSpPr>
          <p:spPr>
            <a:xfrm>
              <a:off x="0" y="0"/>
              <a:ext cx="2380943" cy="368406"/>
            </a:xfrm>
            <a:custGeom>
              <a:avLst/>
              <a:gdLst/>
              <a:ahLst/>
              <a:cxnLst/>
              <a:rect l="l" t="t" r="r" b="b"/>
              <a:pathLst>
                <a:path w="2380943" h="368406">
                  <a:moveTo>
                    <a:pt x="44193" y="0"/>
                  </a:moveTo>
                  <a:lnTo>
                    <a:pt x="2336750" y="0"/>
                  </a:lnTo>
                  <a:cubicBezTo>
                    <a:pt x="2361157" y="0"/>
                    <a:pt x="2380943" y="19786"/>
                    <a:pt x="2380943" y="44193"/>
                  </a:cubicBezTo>
                  <a:lnTo>
                    <a:pt x="2380943" y="324213"/>
                  </a:lnTo>
                  <a:cubicBezTo>
                    <a:pt x="2380943" y="348620"/>
                    <a:pt x="2361157" y="368406"/>
                    <a:pt x="2336750" y="368406"/>
                  </a:cubicBezTo>
                  <a:lnTo>
                    <a:pt x="44193" y="368406"/>
                  </a:lnTo>
                  <a:cubicBezTo>
                    <a:pt x="19786" y="368406"/>
                    <a:pt x="0" y="348620"/>
                    <a:pt x="0" y="324213"/>
                  </a:cubicBezTo>
                  <a:lnTo>
                    <a:pt x="0" y="44193"/>
                  </a:lnTo>
                  <a:cubicBezTo>
                    <a:pt x="0" y="19786"/>
                    <a:pt x="19786" y="0"/>
                    <a:pt x="44193" y="0"/>
                  </a:cubicBezTo>
                  <a:close/>
                </a:path>
              </a:pathLst>
            </a:custGeom>
            <a:solidFill>
              <a:srgbClr val="71A087"/>
            </a:solidFill>
          </p:spPr>
        </p:sp>
        <p:sp>
          <p:nvSpPr>
            <p:cNvPr id="45" name="TextBox 45"/>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6" name="TextBox 46"/>
          <p:cNvSpPr txBox="1"/>
          <p:nvPr/>
        </p:nvSpPr>
        <p:spPr>
          <a:xfrm>
            <a:off x="814893" y="2879078"/>
            <a:ext cx="8788133" cy="1209237"/>
          </a:xfrm>
          <a:prstGeom prst="rect">
            <a:avLst/>
          </a:prstGeom>
        </p:spPr>
        <p:txBody>
          <a:bodyPr lIns="0" tIns="0" rIns="0" bIns="0" rtlCol="0" anchor="t">
            <a:spAutoFit/>
          </a:bodyPr>
          <a:lstStyle/>
          <a:p>
            <a:pPr algn="ctr">
              <a:lnSpc>
                <a:spcPts val="3174"/>
              </a:lnSpc>
              <a:spcBef>
                <a:spcPct val="0"/>
              </a:spcBef>
            </a:pPr>
            <a:r>
              <a:rPr lang="en-US" sz="2267">
                <a:solidFill>
                  <a:srgbClr val="FFFFFF"/>
                </a:solidFill>
                <a:latin typeface="Poppins Italics"/>
              </a:rPr>
              <a:t>Digital is a major opportunity sector in the region and is key to the growth of the local economy with many digital businesses growing and offering exciting opportunities.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1A08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105713" y="573925"/>
            <a:ext cx="3103177" cy="3103177"/>
          </a:xfrm>
          <a:prstGeom prst="rect">
            <a:avLst/>
          </a:prstGeom>
        </p:spPr>
      </p:pic>
      <p:pic>
        <p:nvPicPr>
          <p:cNvPr id="3" name="Picture 3"/>
          <p:cNvPicPr>
            <a:picLocks noChangeAspect="1"/>
          </p:cNvPicPr>
          <p:nvPr/>
        </p:nvPicPr>
        <p:blipFill>
          <a:blip r:embed="rId3"/>
          <a:srcRect l="11468" r="9676"/>
          <a:stretch>
            <a:fillRect/>
          </a:stretch>
        </p:blipFill>
        <p:spPr>
          <a:xfrm>
            <a:off x="13814075" y="5143500"/>
            <a:ext cx="3686453" cy="2454349"/>
          </a:xfrm>
          <a:prstGeom prst="rect">
            <a:avLst/>
          </a:prstGeom>
        </p:spPr>
      </p:pic>
      <p:sp>
        <p:nvSpPr>
          <p:cNvPr id="4" name="TextBox 4"/>
          <p:cNvSpPr txBox="1"/>
          <p:nvPr/>
        </p:nvSpPr>
        <p:spPr>
          <a:xfrm>
            <a:off x="1028700" y="2344589"/>
            <a:ext cx="7057764"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AMAZON</a:t>
            </a:r>
          </a:p>
        </p:txBody>
      </p:sp>
      <p:sp>
        <p:nvSpPr>
          <p:cNvPr id="5" name="TextBox 5"/>
          <p:cNvSpPr txBox="1"/>
          <p:nvPr/>
        </p:nvSpPr>
        <p:spPr>
          <a:xfrm>
            <a:off x="1078875" y="3899782"/>
            <a:ext cx="11864713" cy="5943093"/>
          </a:xfrm>
          <a:prstGeom prst="rect">
            <a:avLst/>
          </a:prstGeom>
        </p:spPr>
        <p:txBody>
          <a:bodyPr lIns="0" tIns="0" rIns="0" bIns="0" rtlCol="0" anchor="t">
            <a:spAutoFit/>
          </a:bodyPr>
          <a:lstStyle/>
          <a:p>
            <a:pPr marL="528320" lvl="1" indent="-264160">
              <a:lnSpc>
                <a:spcPts val="3915"/>
              </a:lnSpc>
              <a:buFont typeface="Arial"/>
              <a:buChar char="•"/>
              <a:defRPr/>
            </a:pPr>
            <a:r>
              <a:rPr kumimoji="0" lang="en-US" sz="2400" b="0" i="0" u="none" strike="noStrike" kern="1200" cap="none" spc="0" normalizeH="0" baseline="0" noProof="0">
                <a:ln>
                  <a:noFill/>
                </a:ln>
                <a:solidFill>
                  <a:srgbClr val="FFFFFF"/>
                </a:solidFill>
                <a:effectLst/>
                <a:uLnTx/>
                <a:uFillTx/>
                <a:latin typeface="Poppins"/>
                <a:ea typeface="+mn-ea"/>
                <a:cs typeface="+mn-cs"/>
              </a:rPr>
              <a:t>Amazon is one of the world's largest online retailers and service providers, </a:t>
            </a:r>
            <a:r>
              <a:rPr lang="en-US" sz="2400">
                <a:solidFill>
                  <a:srgbClr val="FFFFFF"/>
                </a:solidFill>
                <a:latin typeface="Poppins"/>
              </a:rPr>
              <a:t>employing over 75,000 people in the UK.</a:t>
            </a:r>
            <a:endParaRPr lang="en-US" sz="2400">
              <a:ea typeface="+mn-ea"/>
              <a:cs typeface="+mn-cs"/>
            </a:endParaRPr>
          </a:p>
          <a:p>
            <a:pPr marL="0" marR="0" lvl="0" indent="0" algn="l" defTabSz="914400" rtl="0" eaLnBrk="1" fontAlgn="auto" latinLnBrk="0" hangingPunct="1">
              <a:lnSpc>
                <a:spcPts val="3915"/>
              </a:lnSpc>
              <a:spcBef>
                <a:spcPts val="0"/>
              </a:spcBef>
              <a:spcAft>
                <a:spcPts val="0"/>
              </a:spcAft>
              <a:buClrTx/>
              <a:buSzTx/>
              <a:buFontTx/>
              <a:buNone/>
              <a:tabLst/>
              <a:defRPr/>
            </a:pPr>
            <a:endParaRPr kumimoji="0" lang="en-US" sz="2447" b="0" i="0" u="none" strike="noStrike" kern="1200" cap="none" spc="0" normalizeH="0" baseline="0" noProof="0">
              <a:ln>
                <a:noFill/>
              </a:ln>
              <a:solidFill>
                <a:srgbClr val="FFFFFF"/>
              </a:solidFill>
              <a:effectLst/>
              <a:uLnTx/>
              <a:uFillTx/>
              <a:latin typeface="Poppins"/>
              <a:ea typeface="+mn-ea"/>
              <a:cs typeface="+mn-cs"/>
            </a:endParaRPr>
          </a:p>
          <a:p>
            <a:pPr marL="528320" marR="0" lvl="1" indent="-264160" algn="l" defTabSz="914400" rtl="0" eaLnBrk="1" fontAlgn="auto" latinLnBrk="0" hangingPunct="1">
              <a:lnSpc>
                <a:spcPts val="3915"/>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Amazon has a large Development Centre located in </a:t>
            </a:r>
            <a:r>
              <a:rPr kumimoji="0" lang="en-US" sz="2400" b="0" i="0" u="none" strike="noStrike" kern="1200" cap="none" spc="0" normalizeH="0" baseline="0" noProof="0">
                <a:ln>
                  <a:noFill/>
                </a:ln>
                <a:solidFill>
                  <a:srgbClr val="FFFFFF"/>
                </a:solidFill>
                <a:effectLst/>
                <a:uLnTx/>
                <a:uFillTx/>
                <a:latin typeface="Poppins Bold"/>
                <a:ea typeface="+mn-ea"/>
                <a:cs typeface="+mn-cs"/>
              </a:rPr>
              <a:t>Cambridge</a:t>
            </a:r>
            <a:r>
              <a:rPr kumimoji="0" lang="en-US" sz="2400" b="0" i="0" u="none" strike="noStrike" kern="1200" cap="none" spc="0" normalizeH="0" baseline="0" noProof="0">
                <a:ln>
                  <a:noFill/>
                </a:ln>
                <a:solidFill>
                  <a:srgbClr val="FFFFFF"/>
                </a:solidFill>
                <a:effectLst/>
                <a:uLnTx/>
                <a:uFillTx/>
                <a:latin typeface="Poppins"/>
                <a:ea typeface="+mn-ea"/>
                <a:cs typeface="+mn-cs"/>
              </a:rPr>
              <a:t>, with an array of opportunities for careers in Digital, working on cutting edge services including Amazon Alexa, Amazon Devices and Amazon Web Services. There is also a large distribution </a:t>
            </a:r>
            <a:r>
              <a:rPr kumimoji="0" lang="en-US" sz="2400" b="0" i="0" u="none" strike="noStrike" kern="1200" cap="none" spc="0" normalizeH="0" baseline="0" noProof="0" err="1">
                <a:ln>
                  <a:noFill/>
                </a:ln>
                <a:solidFill>
                  <a:srgbClr val="FFFFFF"/>
                </a:solidFill>
                <a:effectLst/>
                <a:uLnTx/>
                <a:uFillTx/>
                <a:latin typeface="Poppins"/>
                <a:ea typeface="+mn-ea"/>
                <a:cs typeface="+mn-cs"/>
              </a:rPr>
              <a:t>centre</a:t>
            </a:r>
            <a:r>
              <a:rPr kumimoji="0" lang="en-US" sz="2400" b="0" i="0" u="none" strike="noStrike" kern="1200" cap="none" spc="0" normalizeH="0" baseline="0" noProof="0">
                <a:ln>
                  <a:noFill/>
                </a:ln>
                <a:solidFill>
                  <a:srgbClr val="FFFFFF"/>
                </a:solidFill>
                <a:effectLst/>
                <a:uLnTx/>
                <a:uFillTx/>
                <a:latin typeface="Poppins"/>
                <a:ea typeface="+mn-ea"/>
                <a:cs typeface="+mn-cs"/>
              </a:rPr>
              <a:t> in </a:t>
            </a:r>
            <a:r>
              <a:rPr kumimoji="0" lang="en-US" sz="2400" b="0" i="0" u="none" strike="noStrike" kern="1200" cap="none" spc="0" normalizeH="0" baseline="0" noProof="0">
                <a:ln>
                  <a:noFill/>
                </a:ln>
                <a:solidFill>
                  <a:srgbClr val="FFFFFF"/>
                </a:solidFill>
                <a:effectLst/>
                <a:uLnTx/>
                <a:uFillTx/>
                <a:latin typeface="Poppins Bold"/>
                <a:ea typeface="+mn-ea"/>
                <a:cs typeface="+mn-cs"/>
              </a:rPr>
              <a:t>Peterborough</a:t>
            </a:r>
            <a:r>
              <a:rPr kumimoji="0" lang="en-US" sz="2400" b="0" i="0" u="none" strike="noStrike" kern="1200" cap="none" spc="0" normalizeH="0" baseline="0" noProof="0">
                <a:ln>
                  <a:noFill/>
                </a:ln>
                <a:solidFill>
                  <a:srgbClr val="FFFFFF"/>
                </a:solidFill>
                <a:effectLst/>
                <a:uLnTx/>
                <a:uFillTx/>
                <a:latin typeface="Poppins"/>
                <a:ea typeface="+mn-ea"/>
                <a:cs typeface="+mn-cs"/>
              </a:rPr>
              <a:t>, with opportunities in logistics.</a:t>
            </a:r>
            <a:endParaRPr lang="en-US" sz="2400" b="0" i="0" u="none" strike="noStrike" kern="1200" cap="none" spc="0" normalizeH="0" baseline="0" noProof="0">
              <a:ln>
                <a:noFill/>
              </a:ln>
              <a:solidFill>
                <a:srgbClr val="FFFFFF"/>
              </a:solidFill>
              <a:effectLst/>
              <a:uLnTx/>
              <a:uFillTx/>
              <a:latin typeface="Poppins"/>
              <a:cs typeface="Poppins"/>
            </a:endParaRPr>
          </a:p>
          <a:p>
            <a:pPr marL="0" marR="0" lvl="0" indent="0" algn="l" defTabSz="914400" rtl="0" eaLnBrk="1" fontAlgn="auto" latinLnBrk="0" hangingPunct="1">
              <a:lnSpc>
                <a:spcPts val="3915"/>
              </a:lnSpc>
              <a:spcBef>
                <a:spcPts val="0"/>
              </a:spcBef>
              <a:spcAft>
                <a:spcPts val="0"/>
              </a:spcAft>
              <a:buClrTx/>
              <a:buSzTx/>
              <a:buFontTx/>
              <a:buNone/>
              <a:tabLst/>
              <a:defRPr/>
            </a:pPr>
            <a:endParaRPr kumimoji="0" lang="en-US" sz="2447" b="0" i="0" u="none" strike="noStrike" kern="1200" cap="none" spc="0" normalizeH="0" baseline="0" noProof="0">
              <a:ln>
                <a:noFill/>
              </a:ln>
              <a:solidFill>
                <a:srgbClr val="FFFFFF"/>
              </a:solidFill>
              <a:effectLst/>
              <a:uLnTx/>
              <a:uFillTx/>
              <a:latin typeface="Poppins"/>
              <a:ea typeface="+mn-ea"/>
              <a:cs typeface="+mn-cs"/>
            </a:endParaRPr>
          </a:p>
          <a:p>
            <a:pPr marL="528320" marR="0" lvl="1" indent="-264160" algn="l" defTabSz="914400" rtl="0" eaLnBrk="1" fontAlgn="auto" latinLnBrk="0" hangingPunct="1">
              <a:lnSpc>
                <a:spcPts val="3915"/>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Most of these digital roles will require at least A Levels and possibly a degree or equivalent qualification in Software Development or Computing.</a:t>
            </a:r>
            <a:endParaRPr lang="en-US" sz="2400" b="0" i="0" u="none" strike="noStrike" kern="1200" cap="none" spc="0" normalizeH="0" baseline="0" noProof="0">
              <a:ln>
                <a:noFill/>
              </a:ln>
              <a:solidFill>
                <a:srgbClr val="FFFFFF"/>
              </a:solidFill>
              <a:effectLst/>
              <a:uLnTx/>
              <a:uFillTx/>
              <a:latin typeface="Poppins"/>
              <a:cs typeface="Poppins"/>
            </a:endParaRPr>
          </a:p>
        </p:txBody>
      </p:sp>
      <p:sp>
        <p:nvSpPr>
          <p:cNvPr id="6" name="TextBox 6"/>
          <p:cNvSpPr txBox="1"/>
          <p:nvPr/>
        </p:nvSpPr>
        <p:spPr>
          <a:xfrm>
            <a:off x="1028700" y="1175433"/>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7D0D4D"/>
                </a:solidFill>
                <a:effectLst/>
                <a:uLnTx/>
                <a:uFillTx/>
                <a:latin typeface="Bebas Neue Bold"/>
                <a:ea typeface="+mn-ea"/>
                <a:cs typeface="+mn-cs"/>
              </a:rPr>
              <a:t>working at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5ac9b0c-dea5-47c9-a7ff-d6a192db6a02">
      <Terms xmlns="http://schemas.microsoft.com/office/infopath/2007/PartnerControls"/>
    </lcf76f155ced4ddcb4097134ff3c332f>
    <TaxCatchAll xmlns="5f989576-fa6d-426d-bb60-a9ff8cb635a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4F11A7E0F360478E3A4ECAD96CB3E2" ma:contentTypeVersion="11" ma:contentTypeDescription="Create a new document." ma:contentTypeScope="" ma:versionID="69aa6516327820552150ba9b71fda5b9">
  <xsd:schema xmlns:xsd="http://www.w3.org/2001/XMLSchema" xmlns:xs="http://www.w3.org/2001/XMLSchema" xmlns:p="http://schemas.microsoft.com/office/2006/metadata/properties" xmlns:ns2="b5ac9b0c-dea5-47c9-a7ff-d6a192db6a02" xmlns:ns3="5f989576-fa6d-426d-bb60-a9ff8cb635aa" targetNamespace="http://schemas.microsoft.com/office/2006/metadata/properties" ma:root="true" ma:fieldsID="def8c6ed2f44c8be6da7e832a371ce45" ns2:_="" ns3:_="">
    <xsd:import namespace="b5ac9b0c-dea5-47c9-a7ff-d6a192db6a02"/>
    <xsd:import namespace="5f989576-fa6d-426d-bb60-a9ff8cb635a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ac9b0c-dea5-47c9-a7ff-d6a192db6a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59f04ba-d288-4e2e-8841-810ceddddf1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989576-fa6d-426d-bb60-a9ff8cb635a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53dd3c4-21d4-4fd5-a53a-5e33a8b7425d}" ma:internalName="TaxCatchAll" ma:showField="CatchAllData" ma:web="5f989576-fa6d-426d-bb60-a9ff8cb635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1E65DC-0C4A-4A9C-AF42-BDEB68642029}">
  <ds:schemaRefs>
    <ds:schemaRef ds:uri="029695c9-50ba-4da9-bcaf-e8351cad77f2"/>
    <ds:schemaRef ds:uri="422b11e0-0801-42a9-9f83-dcd7c55c7132"/>
    <ds:schemaRef ds:uri="74e3dc21-110f-477c-8488-b17d2e0ef34a"/>
    <ds:schemaRef ds:uri="b81f8890-b772-4976-a4c3-e2b6dc19be5f"/>
    <ds:schemaRef ds:uri="d734a628-6f2a-41b8-ad7d-d485df23cf33"/>
    <ds:schemaRef ds:uri="eeaceda8-c325-46e4-bfd7-4fb4eff24764"/>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31CBA346-4D4D-47A5-8C35-16DD43879F2B}">
  <ds:schemaRefs>
    <ds:schemaRef ds:uri="http://schemas.microsoft.com/sharepoint/v3/contenttype/forms"/>
  </ds:schemaRefs>
</ds:datastoreItem>
</file>

<file path=customXml/itemProps3.xml><?xml version="1.0" encoding="utf-8"?>
<ds:datastoreItem xmlns:ds="http://schemas.openxmlformats.org/officeDocument/2006/customXml" ds:itemID="{EB151FB2-8F40-4135-AC1F-3ADA4C503C0D}"/>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38</Slides>
  <Notes>1</Notes>
  <HiddenSlides>0</HiddenSlide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CPCA LMI template</dc:title>
  <dc:creator>Joshua Roberts</dc:creator>
  <cp:revision>16</cp:revision>
  <dcterms:created xsi:type="dcterms:W3CDTF">2006-08-16T00:00:00Z</dcterms:created>
  <dcterms:modified xsi:type="dcterms:W3CDTF">2024-09-30T11:43:05Z</dcterms:modified>
  <dc:identifier>DAFM3Xo11NY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b0448d4-1b6c-4670-88b9-0606aa4680da_Enabled">
    <vt:lpwstr>true</vt:lpwstr>
  </property>
  <property fmtid="{D5CDD505-2E9C-101B-9397-08002B2CF9AE}" pid="3" name="MSIP_Label_bb0448d4-1b6c-4670-88b9-0606aa4680da_SetDate">
    <vt:lpwstr>2023-01-06T09:45:13Z</vt:lpwstr>
  </property>
  <property fmtid="{D5CDD505-2E9C-101B-9397-08002B2CF9AE}" pid="4" name="MSIP_Label_bb0448d4-1b6c-4670-88b9-0606aa4680da_Method">
    <vt:lpwstr>Standard</vt:lpwstr>
  </property>
  <property fmtid="{D5CDD505-2E9C-101B-9397-08002B2CF9AE}" pid="5" name="MSIP_Label_bb0448d4-1b6c-4670-88b9-0606aa4680da_Name">
    <vt:lpwstr>OFFICIAL</vt:lpwstr>
  </property>
  <property fmtid="{D5CDD505-2E9C-101B-9397-08002B2CF9AE}" pid="6" name="MSIP_Label_bb0448d4-1b6c-4670-88b9-0606aa4680da_SiteId">
    <vt:lpwstr>66c9b3de-4a43-4c2b-b3a2-a3f312c01394</vt:lpwstr>
  </property>
  <property fmtid="{D5CDD505-2E9C-101B-9397-08002B2CF9AE}" pid="7" name="MSIP_Label_bb0448d4-1b6c-4670-88b9-0606aa4680da_ActionId">
    <vt:lpwstr>206270de-73b2-4d43-840b-3904094477b3</vt:lpwstr>
  </property>
  <property fmtid="{D5CDD505-2E9C-101B-9397-08002B2CF9AE}" pid="8" name="MSIP_Label_bb0448d4-1b6c-4670-88b9-0606aa4680da_ContentBits">
    <vt:lpwstr>0</vt:lpwstr>
  </property>
  <property fmtid="{D5CDD505-2E9C-101B-9397-08002B2CF9AE}" pid="9" name="ContentTypeId">
    <vt:lpwstr>0x010100E04F11A7E0F360478E3A4ECAD96CB3E2</vt:lpwstr>
  </property>
  <property fmtid="{D5CDD505-2E9C-101B-9397-08002B2CF9AE}" pid="10" name="MediaServiceImageTags">
    <vt:lpwstr/>
  </property>
  <property fmtid="{D5CDD505-2E9C-101B-9397-08002B2CF9AE}" pid="11" name="Order">
    <vt:r8>462600</vt:r8>
  </property>
  <property fmtid="{D5CDD505-2E9C-101B-9397-08002B2CF9AE}" pid="12" name="xd_Signature">
    <vt:bool>false</vt:bool>
  </property>
  <property fmtid="{D5CDD505-2E9C-101B-9397-08002B2CF9AE}" pid="13" name="xd_ProgID">
    <vt:lpwstr/>
  </property>
  <property fmtid="{D5CDD505-2E9C-101B-9397-08002B2CF9AE}" pid="14" name="_SourceUrl">
    <vt:lpwstr/>
  </property>
  <property fmtid="{D5CDD505-2E9C-101B-9397-08002B2CF9AE}" pid="15" name="_SharedFileIndex">
    <vt:lpwstr/>
  </property>
  <property fmtid="{D5CDD505-2E9C-101B-9397-08002B2CF9AE}" pid="16" name="ComplianceAssetId">
    <vt:lpwstr/>
  </property>
  <property fmtid="{D5CDD505-2E9C-101B-9397-08002B2CF9AE}" pid="17" name="TemplateUrl">
    <vt:lpwstr/>
  </property>
  <property fmtid="{D5CDD505-2E9C-101B-9397-08002B2CF9AE}" pid="18" name="_ExtendedDescription">
    <vt:lpwstr/>
  </property>
  <property fmtid="{D5CDD505-2E9C-101B-9397-08002B2CF9AE}" pid="19" name="TriggerFlowInfo">
    <vt:lpwstr/>
  </property>
</Properties>
</file>